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</p:sldMasterIdLst>
  <p:notesMasterIdLst>
    <p:notesMasterId r:id="rId71"/>
  </p:notesMasterIdLst>
  <p:handoutMasterIdLst>
    <p:handoutMasterId r:id="rId72"/>
  </p:handoutMasterIdLst>
  <p:sldIdLst>
    <p:sldId id="256" r:id="rId2"/>
    <p:sldId id="335" r:id="rId3"/>
    <p:sldId id="394" r:id="rId4"/>
    <p:sldId id="395" r:id="rId5"/>
    <p:sldId id="396" r:id="rId6"/>
    <p:sldId id="463" r:id="rId7"/>
    <p:sldId id="398" r:id="rId8"/>
    <p:sldId id="399" r:id="rId9"/>
    <p:sldId id="400" r:id="rId10"/>
    <p:sldId id="401" r:id="rId11"/>
    <p:sldId id="447" r:id="rId12"/>
    <p:sldId id="402" r:id="rId13"/>
    <p:sldId id="403" r:id="rId14"/>
    <p:sldId id="404" r:id="rId15"/>
    <p:sldId id="419" r:id="rId16"/>
    <p:sldId id="405" r:id="rId17"/>
    <p:sldId id="406" r:id="rId18"/>
    <p:sldId id="407" r:id="rId19"/>
    <p:sldId id="408" r:id="rId20"/>
    <p:sldId id="409" r:id="rId21"/>
    <p:sldId id="410" r:id="rId22"/>
    <p:sldId id="448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49" r:id="rId32"/>
    <p:sldId id="420" r:id="rId33"/>
    <p:sldId id="426" r:id="rId34"/>
    <p:sldId id="424" r:id="rId35"/>
    <p:sldId id="425" r:id="rId36"/>
    <p:sldId id="421" r:id="rId37"/>
    <p:sldId id="422" r:id="rId38"/>
    <p:sldId id="427" r:id="rId39"/>
    <p:sldId id="428" r:id="rId40"/>
    <p:sldId id="429" r:id="rId41"/>
    <p:sldId id="431" r:id="rId42"/>
    <p:sldId id="430" r:id="rId43"/>
    <p:sldId id="432" r:id="rId44"/>
    <p:sldId id="433" r:id="rId45"/>
    <p:sldId id="434" r:id="rId46"/>
    <p:sldId id="450" r:id="rId47"/>
    <p:sldId id="435" r:id="rId48"/>
    <p:sldId id="436" r:id="rId49"/>
    <p:sldId id="438" r:id="rId50"/>
    <p:sldId id="437" r:id="rId51"/>
    <p:sldId id="440" r:id="rId52"/>
    <p:sldId id="446" r:id="rId53"/>
    <p:sldId id="441" r:id="rId54"/>
    <p:sldId id="442" r:id="rId55"/>
    <p:sldId id="443" r:id="rId56"/>
    <p:sldId id="444" r:id="rId57"/>
    <p:sldId id="445" r:id="rId58"/>
    <p:sldId id="451" r:id="rId59"/>
    <p:sldId id="452" r:id="rId60"/>
    <p:sldId id="453" r:id="rId61"/>
    <p:sldId id="454" r:id="rId62"/>
    <p:sldId id="455" r:id="rId63"/>
    <p:sldId id="456" r:id="rId64"/>
    <p:sldId id="457" r:id="rId65"/>
    <p:sldId id="458" r:id="rId66"/>
    <p:sldId id="459" r:id="rId67"/>
    <p:sldId id="460" r:id="rId68"/>
    <p:sldId id="461" r:id="rId69"/>
    <p:sldId id="262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808BC"/>
    <a:srgbClr val="FE0EF3"/>
    <a:srgbClr val="ECEF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63" autoAdjust="0"/>
    <p:restoredTop sz="94660"/>
  </p:normalViewPr>
  <p:slideViewPr>
    <p:cSldViewPr>
      <p:cViewPr varScale="1">
        <p:scale>
          <a:sx n="88" d="100"/>
          <a:sy n="88" d="100"/>
        </p:scale>
        <p:origin x="-131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92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1622A-7985-45E8-A1C3-5941DEB56A08}" type="datetimeFigureOut">
              <a:rPr lang="en-IN" smtClean="0"/>
              <a:pPr/>
              <a:t>04-10-2022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733CF-0DC0-4648-8C79-B9F715CFEB4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777554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F98F6-046C-4A61-A4DD-0818A66BB8A0}" type="datetimeFigureOut">
              <a:rPr lang="en-IN" smtClean="0"/>
              <a:pPr/>
              <a:t>04-10-2022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BE6B3-2D16-4A1B-99C8-9BB68DB8651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344268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34859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3485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34859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34859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34859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34859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34859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34859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IN" smtClean="0"/>
              <a:t>KCS-503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12D51A-C1C7-4F6F-ADB4-90C3724E8DB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hf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335" y="3206136"/>
            <a:ext cx="8352928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Sorting Algorithms</a:t>
            </a:r>
            <a:endParaRPr lang="en-IN" sz="4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8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Sorting by Distribution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10</a:t>
            </a:fld>
            <a:endParaRPr lang="en-IN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7544" y="980728"/>
            <a:ext cx="849694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en-IN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 key comparison takes </a:t>
            </a:r>
            <a:r>
              <a:rPr lang="en-IN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place</a:t>
            </a:r>
            <a:endParaRPr lang="en-IN" sz="2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en-IN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 items under sorting are distributed over an auxiliary storage space based on the constituent element in each and then grouped them together to get the sorted list. </a:t>
            </a:r>
          </a:p>
          <a:p>
            <a:pPr lvl="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en-IN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Distributions of items based on the following choices </a:t>
            </a:r>
          </a:p>
          <a:p>
            <a:pPr indent="103188" algn="just"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IN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sz="2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Radix</a:t>
            </a:r>
            <a:r>
              <a:rPr lang="en-IN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An item is placed in a space decided by the </a:t>
            </a:r>
            <a:r>
              <a:rPr lang="en-IN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bases (or </a:t>
            </a:r>
            <a:r>
              <a:rPr lang="en-IN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radix) of its components with which it is </a:t>
            </a:r>
            <a:r>
              <a:rPr lang="en-IN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composed </a:t>
            </a:r>
            <a:r>
              <a:rPr lang="en-IN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of. </a:t>
            </a:r>
            <a:endParaRPr lang="en-IN" sz="2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9050" algn="just"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IN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sz="2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Counting </a:t>
            </a:r>
            <a:r>
              <a:rPr lang="en-IN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IN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Items are sorted based on their relative counts. </a:t>
            </a:r>
            <a:endParaRPr lang="en-IN" sz="2400" b="1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9050" algn="just"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IN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sz="2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Hashing</a:t>
            </a:r>
            <a:r>
              <a:rPr lang="en-IN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Items are hashed, that is, dispersed into a list </a:t>
            </a:r>
            <a:r>
              <a:rPr lang="en-IN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based </a:t>
            </a:r>
            <a:r>
              <a:rPr lang="en-IN" sz="2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 a hash </a:t>
            </a:r>
            <a:r>
              <a:rPr lang="en-IN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function.</a:t>
            </a:r>
          </a:p>
          <a:p>
            <a:pPr indent="-257175" algn="just">
              <a:buClr>
                <a:srgbClr val="C00000"/>
              </a:buClr>
              <a:buSzPct val="80000"/>
              <a:buNone/>
            </a:pPr>
            <a:r>
              <a:rPr lang="en-IN" sz="2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Note: </a:t>
            </a:r>
            <a:r>
              <a:rPr lang="en-IN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lecture concentrates only on sorting by comparison.</a:t>
            </a:r>
            <a:endParaRPr lang="en-IN" sz="2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IN" sz="2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5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9672" y="2708920"/>
            <a:ext cx="5688632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Insertion Sort</a:t>
            </a:r>
            <a:endParaRPr lang="en-IN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489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Insertion Sort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12</a:t>
            </a:fld>
            <a:endParaRPr lang="en-IN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641350" y="1220788"/>
            <a:ext cx="7772400" cy="657225"/>
          </a:xfrm>
          <a:prstGeom prst="rect">
            <a:avLst/>
          </a:prstGeom>
        </p:spPr>
        <p:txBody>
          <a:bodyPr/>
          <a:lstStyle/>
          <a:p>
            <a:pPr marL="45720" indent="0" eaLnBrk="1" hangingPunct="1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General situation :</a:t>
            </a:r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1154113" y="3949702"/>
            <a:ext cx="6569076" cy="1373188"/>
            <a:chOff x="894" y="2464"/>
            <a:chExt cx="3971" cy="865"/>
          </a:xfrm>
        </p:grpSpPr>
        <p:sp>
          <p:nvSpPr>
            <p:cNvPr id="11" name="Rectangle 26"/>
            <p:cNvSpPr>
              <a:spLocks noChangeArrowheads="1"/>
            </p:cNvSpPr>
            <p:nvPr/>
          </p:nvSpPr>
          <p:spPr bwMode="auto">
            <a:xfrm>
              <a:off x="1959" y="2741"/>
              <a:ext cx="750" cy="242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894" y="2464"/>
              <a:ext cx="3971" cy="865"/>
              <a:chOff x="894" y="2464"/>
              <a:chExt cx="3971" cy="865"/>
            </a:xfrm>
          </p:grpSpPr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894" y="3031"/>
                <a:ext cx="21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2000" b="1">
                    <a:solidFill>
                      <a:schemeClr val="tx1"/>
                    </a:solidFill>
                    <a:latin typeface="Tahoma" pitchFamily="34" charset="0"/>
                  </a:rPr>
                  <a:t>0</a:t>
                </a:r>
              </a:p>
            </p:txBody>
          </p:sp>
          <p:sp>
            <p:nvSpPr>
              <p:cNvPr id="15" name="Text Box 15"/>
              <p:cNvSpPr txBox="1">
                <a:spLocks noChangeArrowheads="1"/>
              </p:cNvSpPr>
              <p:nvPr/>
            </p:nvSpPr>
            <p:spPr bwMode="auto">
              <a:xfrm>
                <a:off x="4039" y="3079"/>
                <a:ext cx="82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2000" b="1">
                    <a:solidFill>
                      <a:schemeClr val="tx1"/>
                    </a:solidFill>
                    <a:latin typeface="Tahoma" pitchFamily="34" charset="0"/>
                  </a:rPr>
                  <a:t>size-1</a:t>
                </a:r>
              </a:p>
            </p:txBody>
          </p:sp>
          <p:sp>
            <p:nvSpPr>
              <p:cNvPr id="16" name="Rectangle 23"/>
              <p:cNvSpPr>
                <a:spLocks noChangeArrowheads="1"/>
              </p:cNvSpPr>
              <p:nvPr/>
            </p:nvSpPr>
            <p:spPr bwMode="auto">
              <a:xfrm>
                <a:off x="1088" y="2741"/>
                <a:ext cx="701" cy="242"/>
              </a:xfrm>
              <a:prstGeom prst="rect">
                <a:avLst/>
              </a:prstGeom>
              <a:solidFill>
                <a:schemeClr val="accent1">
                  <a:alpha val="78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en-US" sz="18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17" name="Rectangle 24"/>
              <p:cNvSpPr>
                <a:spLocks noChangeArrowheads="1"/>
              </p:cNvSpPr>
              <p:nvPr/>
            </p:nvSpPr>
            <p:spPr bwMode="auto">
              <a:xfrm>
                <a:off x="2878" y="2741"/>
                <a:ext cx="1454" cy="24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Tahoma" pitchFamily="34" charset="0"/>
                  </a:rPr>
                  <a:t> </a:t>
                </a:r>
              </a:p>
            </p:txBody>
          </p:sp>
          <p:sp>
            <p:nvSpPr>
              <p:cNvPr id="18" name="Rectangle 25"/>
              <p:cNvSpPr>
                <a:spLocks noChangeArrowheads="1"/>
              </p:cNvSpPr>
              <p:nvPr/>
            </p:nvSpPr>
            <p:spPr bwMode="auto">
              <a:xfrm>
                <a:off x="1789" y="2741"/>
                <a:ext cx="170" cy="24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algn="ctr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27"/>
              <p:cNvSpPr>
                <a:spLocks noChangeArrowheads="1"/>
              </p:cNvSpPr>
              <p:nvPr/>
            </p:nvSpPr>
            <p:spPr bwMode="auto">
              <a:xfrm>
                <a:off x="2709" y="2741"/>
                <a:ext cx="169" cy="242"/>
              </a:xfrm>
              <a:prstGeom prst="rect">
                <a:avLst/>
              </a:prstGeom>
              <a:solidFill>
                <a:schemeClr val="accent1">
                  <a:alpha val="78000"/>
                </a:schemeClr>
              </a:solidFill>
              <a:ln w="25400" algn="ctr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Text Box 29"/>
              <p:cNvSpPr txBox="1">
                <a:spLocks noChangeArrowheads="1"/>
              </p:cNvSpPr>
              <p:nvPr/>
            </p:nvSpPr>
            <p:spPr bwMode="auto">
              <a:xfrm>
                <a:off x="2711" y="2464"/>
                <a:ext cx="16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2000" b="1" dirty="0">
                    <a:solidFill>
                      <a:srgbClr val="C00000"/>
                    </a:solidFill>
                    <a:latin typeface="Tahoma" pitchFamily="34" charset="0"/>
                  </a:rPr>
                  <a:t>i</a:t>
                </a:r>
              </a:p>
            </p:txBody>
          </p:sp>
        </p:grpSp>
      </p:grp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267200" y="2286000"/>
            <a:ext cx="24384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002060"/>
                </a:solidFill>
                <a:latin typeface="Tahoma" pitchFamily="34" charset="0"/>
              </a:rPr>
              <a:t>remainder, unsorted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475656" y="2286000"/>
            <a:ext cx="2791544" cy="381000"/>
          </a:xfrm>
          <a:prstGeom prst="rect">
            <a:avLst/>
          </a:prstGeom>
          <a:solidFill>
            <a:schemeClr val="accent1"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002060"/>
                </a:solidFill>
                <a:latin typeface="Tahoma" pitchFamily="34" charset="0"/>
              </a:rPr>
              <a:t>smallest elements, sorted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600200" y="1878013"/>
            <a:ext cx="34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Tahoma" pitchFamily="34" charset="0"/>
              </a:rPr>
              <a:t>0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867400" y="1828800"/>
            <a:ext cx="131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Tahoma" pitchFamily="34" charset="0"/>
              </a:rPr>
              <a:t>size-1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267200" y="1878013"/>
            <a:ext cx="260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Tahoma" pitchFamily="34" charset="0"/>
              </a:rPr>
              <a:t>i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914400" y="2209800"/>
            <a:ext cx="47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>
                <a:solidFill>
                  <a:schemeClr val="tx1"/>
                </a:solidFill>
                <a:latin typeface="Tahoma" pitchFamily="34" charset="0"/>
              </a:rPr>
              <a:t>x:</a:t>
            </a:r>
          </a:p>
        </p:txBody>
      </p:sp>
      <p:grpSp>
        <p:nvGrpSpPr>
          <p:cNvPr id="27" name="Group 33"/>
          <p:cNvGrpSpPr>
            <a:grpSpLocks/>
          </p:cNvGrpSpPr>
          <p:nvPr/>
        </p:nvGrpSpPr>
        <p:grpSpPr bwMode="auto">
          <a:xfrm>
            <a:off x="1475655" y="3387362"/>
            <a:ext cx="5266457" cy="381000"/>
            <a:chOff x="1066" y="2040"/>
            <a:chExt cx="3181" cy="240"/>
          </a:xfrm>
        </p:grpSpPr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2711" y="2040"/>
              <a:ext cx="153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Tahoma" pitchFamily="34" charset="0"/>
                </a:rPr>
                <a:t> </a:t>
              </a:r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>
              <a:off x="1066" y="2040"/>
              <a:ext cx="1658" cy="240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4210173" y="2934224"/>
            <a:ext cx="260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 dirty="0">
                <a:solidFill>
                  <a:srgbClr val="C00000"/>
                </a:solidFill>
                <a:latin typeface="Tahoma" pitchFamily="34" charset="0"/>
              </a:rPr>
              <a:t>i</a:t>
            </a: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4214063" y="3404824"/>
            <a:ext cx="268287" cy="3460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" name="Group 32"/>
          <p:cNvGrpSpPr>
            <a:grpSpLocks/>
          </p:cNvGrpSpPr>
          <p:nvPr/>
        </p:nvGrpSpPr>
        <p:grpSpPr bwMode="auto">
          <a:xfrm>
            <a:off x="3343275" y="3212975"/>
            <a:ext cx="1228725" cy="672861"/>
            <a:chOff x="2106" y="1870"/>
            <a:chExt cx="774" cy="484"/>
          </a:xfrm>
        </p:grpSpPr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H="1">
              <a:off x="2106" y="1870"/>
              <a:ext cx="45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2299" y="2354"/>
              <a:ext cx="58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2114550" y="4773613"/>
            <a:ext cx="73129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 algn="l"/>
            <a:r>
              <a:rPr lang="en-US" b="1" dirty="0">
                <a:solidFill>
                  <a:srgbClr val="C00000"/>
                </a:solidFill>
              </a:rPr>
              <a:t>j</a:t>
            </a: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6523037" y="2934224"/>
            <a:ext cx="2263761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 algn="l"/>
            <a:r>
              <a:rPr lang="en-US" sz="2000" b="1" dirty="0">
                <a:solidFill>
                  <a:srgbClr val="B808BC"/>
                </a:solidFill>
                <a:latin typeface="Times New Roman" pitchFamily="18" charset="0"/>
                <a:cs typeface="Times New Roman" pitchFamily="18" charset="0"/>
              </a:rPr>
              <a:t>Compare and </a:t>
            </a:r>
          </a:p>
          <a:p>
            <a:pPr marL="742950" indent="-285750" algn="l"/>
            <a:r>
              <a:rPr lang="en-US" sz="2000" b="1" dirty="0">
                <a:solidFill>
                  <a:srgbClr val="B808BC"/>
                </a:solidFill>
                <a:latin typeface="Times New Roman" pitchFamily="18" charset="0"/>
                <a:cs typeface="Times New Roman" pitchFamily="18" charset="0"/>
              </a:rPr>
              <a:t>Shift till x[i] is </a:t>
            </a:r>
          </a:p>
          <a:p>
            <a:pPr marL="742950" indent="-285750" algn="l"/>
            <a:r>
              <a:rPr lang="en-US" sz="2000" b="1" dirty="0">
                <a:solidFill>
                  <a:srgbClr val="B808BC"/>
                </a:solidFill>
                <a:latin typeface="Times New Roman" pitchFamily="18" charset="0"/>
                <a:cs typeface="Times New Roman" pitchFamily="18" charset="0"/>
              </a:rPr>
              <a:t>larger.</a:t>
            </a:r>
          </a:p>
        </p:txBody>
      </p:sp>
    </p:spTree>
    <p:extLst>
      <p:ext uri="{BB962C8B-B14F-4D97-AF65-F5344CB8AC3E}">
        <p14:creationId xmlns:p14="http://schemas.microsoft.com/office/powerpoint/2010/main" xmlns="" val="111260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Insertion Sort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13</a:t>
            </a:fld>
            <a:endParaRPr lang="en-IN"/>
          </a:p>
        </p:txBody>
      </p:sp>
      <p:sp>
        <p:nvSpPr>
          <p:cNvPr id="37" name="Rounded Rectangle 36"/>
          <p:cNvSpPr/>
          <p:nvPr/>
        </p:nvSpPr>
        <p:spPr>
          <a:xfrm>
            <a:off x="611560" y="1379524"/>
            <a:ext cx="8208912" cy="4497748"/>
          </a:xfrm>
          <a:prstGeom prst="roundRect">
            <a:avLst>
              <a:gd name="adj" fmla="val 2871"/>
            </a:avLst>
          </a:prstGeom>
          <a:solidFill>
            <a:srgbClr val="ECEF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alt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insertionSort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list[], </a:t>
            </a:r>
            <a:r>
              <a:rPr lang="en-US" alt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i,j,item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altLang="en-US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for 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(i=1; i&lt;size; i++)</a:t>
            </a:r>
          </a:p>
          <a:p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{</a:t>
            </a:r>
            <a:endParaRPr lang="en-US" altLang="en-US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item 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list[i] 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IN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Move elements of </a:t>
            </a:r>
            <a:r>
              <a:rPr lang="en-IN" alt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list[0</a:t>
            </a:r>
            <a:r>
              <a:rPr lang="en-IN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..i-1], </a:t>
            </a:r>
            <a:r>
              <a:rPr lang="en-IN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that </a:t>
            </a:r>
            <a:r>
              <a:rPr lang="en-IN" alt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are greater </a:t>
            </a:r>
            <a:r>
              <a:rPr lang="en-IN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than </a:t>
            </a:r>
            <a:r>
              <a:rPr lang="en-IN" alt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</a:t>
            </a:r>
            <a:r>
              <a:rPr lang="en-IN" alt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IN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 one position </a:t>
            </a:r>
            <a:r>
              <a:rPr lang="en-IN" alt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ahead of </a:t>
            </a:r>
            <a:r>
              <a:rPr lang="en-IN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their current position </a:t>
            </a:r>
            <a:r>
              <a:rPr lang="en-IN" alt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endParaRPr lang="en-US" altLang="en-US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for 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(j=i-1; (j&gt;=0)&amp;&amp; (list[j] &gt; 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item); 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j--)</a:t>
            </a:r>
          </a:p>
          <a:p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list[j+1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list[j];</a:t>
            </a:r>
          </a:p>
          <a:p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list[j+1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item ;</a:t>
            </a:r>
          </a:p>
          <a:p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  <a:endParaRPr lang="en-US" altLang="en-US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en-US" sz="2000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43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Insertion Sort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14</a:t>
            </a:fld>
            <a:endParaRPr lang="en-IN"/>
          </a:p>
        </p:txBody>
      </p:sp>
      <p:sp>
        <p:nvSpPr>
          <p:cNvPr id="37" name="Rounded Rectangle 36"/>
          <p:cNvSpPr/>
          <p:nvPr/>
        </p:nvSpPr>
        <p:spPr>
          <a:xfrm>
            <a:off x="259733" y="980728"/>
            <a:ext cx="7920880" cy="4608512"/>
          </a:xfrm>
          <a:prstGeom prst="roundRect">
            <a:avLst>
              <a:gd name="adj" fmla="val 2871"/>
            </a:avLst>
          </a:prstGeom>
          <a:solidFill>
            <a:srgbClr val="ECEF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x[ ]={-45,89,-65,87,0,3,-23,19,56,21,76,-50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altLang="en-US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i;</a:t>
            </a: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for(i=0;i&lt;12;i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("%d ",x[i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  <a:endParaRPr lang="en-US" altLang="en-US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("\n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endParaRPr lang="en-US" altLang="en-US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insertionSort</a:t>
            </a:r>
            <a:r>
              <a:rPr lang="en-US" alt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(x,12);</a:t>
            </a:r>
          </a:p>
          <a:p>
            <a:endParaRPr lang="en-US" altLang="en-US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for(i=0;i&lt;12;i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("%d ",x[i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  <a:endParaRPr lang="en-US" altLang="en-US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("\n");</a:t>
            </a: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en-US" sz="2000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77699" y="2924944"/>
            <a:ext cx="4283667" cy="14401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IN" sz="1600" b="1" u="sng" dirty="0">
                <a:solidFill>
                  <a:prstClr val="black"/>
                </a:solidFill>
              </a:rPr>
              <a:t>OUTPUT</a:t>
            </a:r>
          </a:p>
          <a:p>
            <a:endParaRPr lang="en-IN" sz="1600" b="1" dirty="0" smtClean="0"/>
          </a:p>
          <a:p>
            <a:r>
              <a:rPr lang="en-IN" sz="1600" b="1" dirty="0"/>
              <a:t>-45 89 -65 87 0 3 -23 19 56 21 76 -</a:t>
            </a:r>
            <a:r>
              <a:rPr lang="en-IN" sz="1600" b="1" dirty="0" smtClean="0"/>
              <a:t>50</a:t>
            </a:r>
          </a:p>
          <a:p>
            <a:endParaRPr lang="en-IN" sz="1600" b="1" dirty="0"/>
          </a:p>
          <a:p>
            <a:r>
              <a:rPr lang="en-IN" sz="1600" b="1" dirty="0"/>
              <a:t>-65 -50 -45 -23 0 3 19 21 56 76 87 89</a:t>
            </a:r>
          </a:p>
        </p:txBody>
      </p:sp>
    </p:spTree>
    <p:extLst>
      <p:ext uri="{BB962C8B-B14F-4D97-AF65-F5344CB8AC3E}">
        <p14:creationId xmlns:p14="http://schemas.microsoft.com/office/powerpoint/2010/main" xmlns="" val="11309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15</a:t>
            </a:fld>
            <a:endParaRPr lang="en-IN"/>
          </a:p>
        </p:txBody>
      </p:sp>
      <p:pic>
        <p:nvPicPr>
          <p:cNvPr id="4098" name="Picture 2" descr="../_images/insertions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200800" cy="5040560"/>
          </a:xfrm>
          <a:prstGeom prst="rect">
            <a:avLst/>
          </a:prstGeom>
          <a:noFill/>
          <a:ln w="254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85298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Insertion Sort - Example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47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Insertion Sort: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16</a:t>
            </a:fld>
            <a:endParaRPr lang="en-IN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215710"/>
                <a:ext cx="8136904" cy="4525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Case 1: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If the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input list is already in sorted order</a:t>
                </a: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endParaRPr lang="en-IN" sz="24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of comparisons: 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umber 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of comparison in each iteration is 1. </a:t>
                </a: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endParaRPr lang="en-IN" sz="24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of movement: 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 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data movement takes place in any iteration. </a:t>
                </a:r>
                <a:endParaRPr lang="en-IN" sz="24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0" i="1" kern="0" dirty="0" smtClean="0">
                  <a:solidFill>
                    <a:srgbClr val="002060"/>
                  </a:solidFill>
                  <a:latin typeface="Cambria Math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d>
                        <m:d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IN" sz="24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215710"/>
                <a:ext cx="8136904" cy="4525963"/>
              </a:xfrm>
              <a:prstGeom prst="rect">
                <a:avLst/>
              </a:prstGeom>
              <a:blipFill rotWithShape="0">
                <a:blip r:embed="rId3"/>
                <a:stretch>
                  <a:fillRect l="-1199" t="-1077" r="-119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1403648" y="3078581"/>
                <a:ext cx="68950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B808BC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IN" sz="2400" b="0" i="1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solidFill>
                              <a:srgbClr val="B808BC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IN" sz="2400" b="0" i="1" smtClean="0">
                        <a:solidFill>
                          <a:srgbClr val="B808BC"/>
                        </a:solidFill>
                        <a:latin typeface="Cambria Math"/>
                      </a:rPr>
                      <m:t>=1+1+1+…+1   </m:t>
                    </m:r>
                  </m:oMath>
                </a14:m>
                <a:r>
                  <a:rPr lang="en-IN" sz="2400" dirty="0" smtClean="0">
                    <a:solidFill>
                      <a:srgbClr val="B808BC"/>
                    </a:solidFill>
                  </a:rPr>
                  <a:t>upto (n-1)</a:t>
                </a:r>
                <a:r>
                  <a:rPr lang="en-IN" sz="2400" baseline="30000" dirty="0" err="1" smtClean="0">
                    <a:solidFill>
                      <a:srgbClr val="B808BC"/>
                    </a:solidFill>
                  </a:rPr>
                  <a:t>th</a:t>
                </a:r>
                <a:r>
                  <a:rPr lang="en-IN" sz="2400" dirty="0" smtClean="0">
                    <a:solidFill>
                      <a:srgbClr val="B808BC"/>
                    </a:solidFill>
                  </a:rPr>
                  <a:t> iteration.</a:t>
                </a:r>
                <a:endParaRPr lang="en-IN" sz="2400" dirty="0">
                  <a:solidFill>
                    <a:srgbClr val="B808BC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078581"/>
                <a:ext cx="6895029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7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0950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Insertion Sort: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17</a:t>
            </a:fld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215710"/>
                <a:ext cx="7920880" cy="4525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Case 2: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If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input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list is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sorted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but in reverse order </a:t>
                </a: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of comparisons: </a:t>
                </a: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of comparison in each iteration is 1. </a:t>
                </a: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endParaRPr lang="en-IN" sz="24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of movement: 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of movements takes place in any </a:t>
                </a:r>
                <a:r>
                  <a:rPr lang="en-IN" sz="2400" i="1" kern="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IN" sz="2400" i="1" kern="0" baseline="300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iteration is </a:t>
                </a:r>
                <a:r>
                  <a:rPr lang="en-IN" sz="2400" i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0" i="1" kern="0" dirty="0" smtClean="0">
                  <a:solidFill>
                    <a:srgbClr val="002060"/>
                  </a:solidFill>
                  <a:latin typeface="Cambria Math"/>
                  <a:cs typeface="Times New Roman" pitchFamily="18" charset="0"/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     </m:t>
                      </m:r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d>
                        <m:d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IN" sz="2400" i="1">
                          <a:solidFill>
                            <a:srgbClr val="B808BC"/>
                          </a:solidFill>
                          <a:latin typeface="Cambria Math"/>
                        </a:rPr>
                        <m:t>1+2+3+…+</m:t>
                      </m:r>
                      <m:d>
                        <m:dPr>
                          <m:ctrlPr>
                            <a:rPr lang="en-IN" sz="2400" i="1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IN" sz="2400" i="1">
                          <a:solidFill>
                            <a:srgbClr val="B808B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N" sz="2400" i="1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sz="2400" dirty="0">
                  <a:solidFill>
                    <a:srgbClr val="B808BC"/>
                  </a:solidFill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0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215710"/>
                <a:ext cx="7920880" cy="4525963"/>
              </a:xfrm>
              <a:prstGeom prst="rect">
                <a:avLst/>
              </a:prstGeom>
              <a:blipFill rotWithShape="0">
                <a:blip r:embed="rId2"/>
                <a:stretch>
                  <a:fillRect l="-1232" t="-1077" r="-11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1619157" y="2740315"/>
                <a:ext cx="6014275" cy="793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B808BC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IN" sz="2400" b="0" i="1" smtClean="0">
                          <a:solidFill>
                            <a:srgbClr val="B808BC"/>
                          </a:solidFill>
                          <a:latin typeface="Cambria Math"/>
                        </a:rPr>
                        <m:t>=1+2+3+…+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IN" sz="2400" b="0" i="1" smtClean="0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IN" sz="2400" b="0" i="1" smtClean="0">
                          <a:solidFill>
                            <a:srgbClr val="B808B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N" sz="2400" b="0" i="1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n-IN" sz="2400" b="0" i="1" smtClean="0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sz="2400" dirty="0">
                  <a:solidFill>
                    <a:srgbClr val="B808BC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157" y="2740315"/>
                <a:ext cx="6014275" cy="7934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496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Insertion Sort: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18</a:t>
            </a:fld>
            <a:endParaRPr lang="en-IN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251520" y="1237966"/>
                <a:ext cx="8712968" cy="4927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Case 3: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If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 input list is in random order </a:t>
                </a: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1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kern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b="0" i="1" kern="0" dirty="0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400" b="0" i="1" kern="0" dirty="0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IN" sz="2400" b="0" i="1" kern="0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  </m:t>
                    </m:r>
                  </m:oMath>
                </a14:m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be 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 probability that the key will go to the </a:t>
                </a:r>
                <a14:m>
                  <m:oMath xmlns:m="http://schemas.openxmlformats.org/officeDocument/2006/math">
                    <m:r>
                      <a:rPr lang="en-IN" sz="2400" i="1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𝑗</m:t>
                    </m:r>
                    <m:r>
                      <a:rPr lang="en-IN" sz="2400" i="1" kern="0" baseline="30000" dirty="0" err="1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𝑡h</m:t>
                    </m:r>
                  </m:oMath>
                </a14:m>
                <a:r>
                  <a:rPr lang="en-IN" sz="2400" kern="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location </a:t>
                </a:r>
                <a:endParaRPr lang="en-IN" sz="24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14:m>
                  <m:oMath xmlns:m="http://schemas.openxmlformats.org/officeDocument/2006/math">
                    <m:r>
                      <a:rPr lang="en-IN" sz="2400" b="0" i="1" kern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(1</m:t>
                    </m:r>
                    <m:r>
                      <a:rPr lang="en-IN" sz="2400" b="0" i="1" kern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en-IN" sz="2400" b="0" i="1" kern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𝑗</m:t>
                    </m:r>
                    <m:r>
                      <a:rPr lang="en-IN" sz="2400" b="0" i="1" kern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en-IN" sz="2400" b="0" i="1" kern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𝑖</m:t>
                    </m:r>
                    <m:r>
                      <a:rPr lang="en-IN" sz="2400" b="0" i="1" kern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+1)</m:t>
                    </m:r>
                  </m:oMath>
                </a14:m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Then 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he 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of comparisons will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kern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b="0" i="1" kern="0" dirty="0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  <m:r>
                          <a:rPr lang="en-IN" sz="2400" b="0" i="1" kern="0" dirty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a:rPr lang="en-IN" sz="2400" i="1" kern="0" dirty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400" i="1" kern="0" dirty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endParaRPr lang="en-IN" sz="8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average number of comparisons in the </a:t>
                </a:r>
                <a14:m>
                  <m:oMath xmlns:m="http://schemas.openxmlformats.org/officeDocument/2006/math">
                    <m:r>
                      <a:rPr lang="en-IN" sz="2400" b="0" i="0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sz="2400" b="0" i="0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i</m:t>
                    </m:r>
                    <m:r>
                      <a:rPr lang="en-IN" sz="2400" b="0" i="0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+1)</m:t>
                    </m:r>
                    <m:r>
                      <a:rPr lang="en-IN" sz="2400" b="0" i="1" kern="0" baseline="30000" dirty="0" err="1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𝑡h</m:t>
                    </m:r>
                  </m:oMath>
                </a14:m>
                <a:r>
                  <a:rPr lang="en-IN" sz="2400" kern="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iteration is </a:t>
                </a:r>
                <a:endParaRPr lang="en-IN" sz="24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sub>
                      </m:sSub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4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Assume that all keys are distinct and all permutations of keys are equally </a:t>
                </a: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likely. </a:t>
                </a:r>
                <a:endParaRPr lang="en-IN" sz="2400" i="1" kern="0" dirty="0" smtClean="0">
                  <a:solidFill>
                    <a:srgbClr val="002060"/>
                  </a:solidFill>
                  <a:latin typeface="Cambria Math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=…=</m:t>
                      </m:r>
                      <m:sSub>
                        <m:sSub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sub>
                      </m:sSub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IN" sz="2000" kern="0" dirty="0" smtClean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0" i="1" kern="0" dirty="0" smtClean="0">
                  <a:solidFill>
                    <a:srgbClr val="002060"/>
                  </a:solidFill>
                  <a:latin typeface="Cambria Math"/>
                  <a:cs typeface="Times New Roman" pitchFamily="18" charset="0"/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:endParaRPr lang="en-IN" sz="2000" dirty="0">
                  <a:solidFill>
                    <a:srgbClr val="B808BC"/>
                  </a:solidFill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0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237966"/>
                <a:ext cx="8712968" cy="4927338"/>
              </a:xfrm>
              <a:prstGeom prst="rect">
                <a:avLst/>
              </a:prstGeom>
              <a:blipFill rotWithShape="1">
                <a:blip r:embed="rId2"/>
                <a:stretch>
                  <a:fillRect l="-1049" t="-990" r="-10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0959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Insertion Sort: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19</a:t>
            </a:fld>
            <a:endParaRPr lang="en-IN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052736"/>
                <a:ext cx="7920880" cy="4525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Case 3: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of comparisons </a:t>
                </a: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Therefore, the 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average number of comparisons in the </a:t>
                </a:r>
                <a14:m>
                  <m:oMath xmlns:m="http://schemas.openxmlformats.org/officeDocument/2006/math">
                    <m:r>
                      <a:rPr lang="en-IN" sz="2400" kern="0" dirty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sz="2400" kern="0" dirty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i</m:t>
                    </m:r>
                    <m:r>
                      <a:rPr lang="en-IN" sz="2400" kern="0" dirty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+1)</m:t>
                    </m:r>
                    <m:r>
                      <a:rPr lang="en-IN" sz="2400" i="1" kern="0" baseline="30000" dirty="0" err="1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𝑡h</m:t>
                    </m:r>
                  </m:oMath>
                </a14:m>
                <a:r>
                  <a:rPr lang="en-IN" sz="2400" kern="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iteration </a:t>
                </a:r>
                <a:endParaRPr lang="en-IN" sz="24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endParaRPr lang="en-IN" sz="8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N" sz="18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sz="18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18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sub>
                      </m:sSub>
                      <m:r>
                        <a:rPr lang="en-IN" sz="18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80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IN" sz="180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18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IN" sz="18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18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18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en-IN" sz="18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</m:e>
                      </m:nary>
                      <m:r>
                        <a:rPr lang="en-IN" sz="18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den>
                      </m:f>
                      <m:r>
                        <a:rPr lang="en-IN" sz="1800" b="0" i="1" kern="0" smtClean="0">
                          <a:solidFill>
                            <a:srgbClr val="B808BC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f>
                        <m:fPr>
                          <m:ctrlP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IN" sz="1800" b="0" i="1" kern="0" smtClea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N" sz="18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IN" sz="18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IN" sz="1800" b="0" i="1" kern="0" smtClea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N" sz="18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IN" sz="18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+2</m:t>
                              </m:r>
                            </m:e>
                          </m:d>
                        </m:num>
                        <m:den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IN" sz="1800" b="0" i="1" kern="0" smtClean="0">
                          <a:solidFill>
                            <a:srgbClr val="B808BC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sz="20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:endParaRPr lang="en-IN" sz="8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Clr>
                    <a:srgbClr val="C00000"/>
                  </a:buClr>
                </a:pP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Total number of comparisons for all </a:t>
                </a:r>
                <a14:m>
                  <m:oMath xmlns:m="http://schemas.openxmlformats.org/officeDocument/2006/math">
                    <m:r>
                      <a:rPr lang="en-IN" sz="2400" i="1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IN" sz="2400" i="1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IN" sz="2400" i="1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−1) </m:t>
                    </m:r>
                  </m:oMath>
                </a14:m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iterations </a:t>
                </a: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is </a:t>
                </a:r>
              </a:p>
              <a:p>
                <a:pPr algn="just">
                  <a:buClr>
                    <a:srgbClr val="C00000"/>
                  </a:buClr>
                </a:pPr>
                <a:endParaRPr lang="en-IN" sz="8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0" i="1" kern="0" dirty="0" smtClean="0">
                  <a:solidFill>
                    <a:srgbClr val="002060"/>
                  </a:solidFill>
                  <a:latin typeface="Cambria Math"/>
                  <a:cs typeface="Times New Roman" pitchFamily="18" charset="0"/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kern="0" smtClean="0">
                          <a:solidFill>
                            <a:srgbClr val="B808BC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sz="18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18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IN" sz="1600" i="1" ker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i="1" ker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sz="1600" i="1" ker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IN" sz="1600" i="1" ker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nary>
                      <m:r>
                        <a:rPr lang="en-IN" sz="2000" i="1">
                          <a:solidFill>
                            <a:srgbClr val="B808B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N" sz="2000" i="1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b="0" i="1" smtClean="0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IN" sz="2000" b="0" i="1" smtClean="0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IN" sz="2000" i="1" smtClean="0">
                          <a:solidFill>
                            <a:srgbClr val="B808B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IN" sz="2000" i="1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IN" sz="2000" i="1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i="1">
                                  <a:solidFill>
                                    <a:srgbClr val="B808BC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IN" sz="2000" i="1">
                                  <a:solidFill>
                                    <a:srgbClr val="B808BC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IN" sz="20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IN" sz="2000" b="0" i="1" smtClean="0">
                          <a:solidFill>
                            <a:srgbClr val="B808BC"/>
                          </a:solidFill>
                          <a:latin typeface="Cambria Math"/>
                        </a:rPr>
                        <m:t>+(</m:t>
                      </m:r>
                      <m:r>
                        <a:rPr lang="en-IN" sz="2000" b="0" i="1" smtClean="0">
                          <a:solidFill>
                            <a:srgbClr val="B808BC"/>
                          </a:solidFill>
                          <a:latin typeface="Cambria Math"/>
                        </a:rPr>
                        <m:t>𝑛</m:t>
                      </m:r>
                      <m:r>
                        <a:rPr lang="en-IN" sz="2000" b="0" i="1" smtClean="0">
                          <a:solidFill>
                            <a:srgbClr val="B808BC"/>
                          </a:solidFill>
                          <a:latin typeface="Cambria Math"/>
                        </a:rPr>
                        <m:t>−1)</m:t>
                      </m:r>
                    </m:oMath>
                  </m:oMathPara>
                </a14:m>
                <a:endParaRPr lang="en-IN" sz="1600" dirty="0">
                  <a:solidFill>
                    <a:srgbClr val="B808BC"/>
                  </a:solidFill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0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052736"/>
                <a:ext cx="7920880" cy="4525963"/>
              </a:xfrm>
              <a:prstGeom prst="rect">
                <a:avLst/>
              </a:prstGeom>
              <a:blipFill rotWithShape="0">
                <a:blip r:embed="rId2"/>
                <a:stretch>
                  <a:fillRect l="-1232" t="-1078" r="-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0959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Sorting – The Task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1295400"/>
            <a:ext cx="8610600" cy="407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25259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3366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Given an array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	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x[0], x[1], … , x[size-1]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800" b="1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None/>
              <a:tabLst/>
              <a:defRPr/>
            </a:pPr>
            <a:r>
              <a:rPr lang="en-US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reorder entries so that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None/>
              <a:tabLst/>
              <a:defRPr/>
            </a:pPr>
            <a:r>
              <a:rPr lang="en-US" kern="0" dirty="0">
                <a:solidFill>
                  <a:srgbClr val="000000"/>
                </a:solidFill>
                <a:latin typeface="Courier" pitchFamily="49" charset="0"/>
                <a:cs typeface="Times New Roman" pitchFamily="18" charset="0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latin typeface="Courier" pitchFamily="49" charset="0"/>
                <a:cs typeface="Times New Roman" pitchFamily="18" charset="0"/>
              </a:rPr>
              <a:t>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x[0] &lt;= x[1] &lt;=  . . . &lt;= x[size-1]</a:t>
            </a:r>
          </a:p>
          <a:p>
            <a:pPr marL="457200" lvl="1" indent="0">
              <a:buClr>
                <a:srgbClr val="C00000"/>
              </a:buClr>
              <a:buNone/>
            </a:pPr>
            <a:endParaRPr lang="en-US" sz="2400" kern="0" dirty="0" smtClean="0">
              <a:solidFill>
                <a:srgbClr val="CC0000"/>
              </a:solidFill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Clr>
                <a:srgbClr val="C00000"/>
              </a:buClr>
              <a:buNone/>
            </a:pPr>
            <a:r>
              <a:rPr lang="en-US" kern="0" dirty="0" smtClean="0">
                <a:solidFill>
                  <a:srgbClr val="B808BC"/>
                </a:solidFill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en-US" kern="0" dirty="0">
                <a:solidFill>
                  <a:srgbClr val="B808BC"/>
                </a:solidFill>
                <a:latin typeface="Times New Roman" pitchFamily="18" charset="0"/>
                <a:cs typeface="Times New Roman" pitchFamily="18" charset="0"/>
              </a:rPr>
              <a:t>, List is in non-decreasing order.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None/>
              <a:tabLst/>
              <a:defRPr/>
            </a:pPr>
            <a:endParaRPr lang="en-US" kern="0" noProof="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We can also sort a list of elements in non-increasing order.</a:t>
            </a:r>
          </a:p>
        </p:txBody>
      </p:sp>
    </p:spTree>
    <p:extLst>
      <p:ext uri="{BB962C8B-B14F-4D97-AF65-F5344CB8AC3E}">
        <p14:creationId xmlns:p14="http://schemas.microsoft.com/office/powerpoint/2010/main" xmlns="" val="27354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Insertion Sort: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20</a:t>
            </a:fld>
            <a:endParaRPr lang="en-IN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052736"/>
                <a:ext cx="7920880" cy="4525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Case 3: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Movements</a:t>
                </a: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On the average, number of movements in the </a:t>
                </a:r>
                <a14:m>
                  <m:oMath xmlns:m="http://schemas.openxmlformats.org/officeDocument/2006/math">
                    <m:r>
                      <a:rPr lang="en-IN" sz="2400" i="1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IN" sz="2400" i="1" kern="0" baseline="30000" dirty="0" err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𝑡h</m:t>
                    </m:r>
                  </m:oMath>
                </a14:m>
                <a:r>
                  <a:rPr lang="en-IN" sz="2400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iteration</a:t>
                </a: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endParaRPr lang="en-IN" sz="24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endParaRPr lang="en-IN" sz="8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IN" sz="18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18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N" sz="1800" b="0" i="1" kern="0" smtClea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N" sz="18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IN" sz="18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N" sz="1800" b="0" i="1" kern="0" smtClea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N" sz="18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IN" sz="18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+…+2+1</m:t>
                          </m:r>
                        </m:num>
                        <m:den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</m:den>
                      </m:f>
                      <m:r>
                        <a:rPr lang="en-IN" sz="1800" b="0" i="1" kern="0" smtClean="0">
                          <a:solidFill>
                            <a:srgbClr val="B808BC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sz="20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:endParaRPr lang="en-IN" sz="8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Clr>
                    <a:srgbClr val="C00000"/>
                  </a:buClr>
                </a:pP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Total number of movements</a:t>
                </a:r>
              </a:p>
              <a:p>
                <a:pPr algn="just">
                  <a:buClr>
                    <a:srgbClr val="C00000"/>
                  </a:buClr>
                </a:pPr>
                <a:endParaRPr lang="en-IN" sz="8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0" i="1" kern="0" dirty="0" smtClean="0">
                  <a:solidFill>
                    <a:srgbClr val="002060"/>
                  </a:solidFill>
                  <a:latin typeface="Cambria Math"/>
                  <a:cs typeface="Times New Roman" pitchFamily="18" charset="0"/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d>
                        <m:d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sz="18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18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18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IN" sz="1600" i="1" ker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IN" sz="1600" i="1" ker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IN" sz="2000" i="1">
                          <a:solidFill>
                            <a:srgbClr val="B808B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N" sz="2000" i="1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b="0" i="1" smtClean="0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IN" sz="2000" b="0" i="1" smtClean="0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IN" sz="2000" i="1" smtClean="0">
                          <a:solidFill>
                            <a:srgbClr val="B808B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IN" sz="2000" i="1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IN" sz="2000" i="1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i="1">
                                  <a:solidFill>
                                    <a:srgbClr val="B808BC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IN" sz="2000" i="1">
                                  <a:solidFill>
                                    <a:srgbClr val="B808BC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IN" sz="20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IN" sz="2000" b="0" i="1" smtClean="0">
                          <a:solidFill>
                            <a:srgbClr val="B808BC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IN" sz="2000" b="0" i="1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b="0" i="1" smtClean="0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IN" sz="2000" b="0" i="1" smtClean="0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IN" sz="2000" b="0" i="1" smtClean="0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sz="20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052736"/>
                <a:ext cx="7920880" cy="4525963"/>
              </a:xfrm>
              <a:prstGeom prst="rect">
                <a:avLst/>
              </a:prstGeom>
              <a:blipFill rotWithShape="1">
                <a:blip r:embed="rId2"/>
                <a:stretch>
                  <a:fillRect l="-1232" t="-10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077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Insertion Sort: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Summary of Complexity Analysis</a:t>
            </a:r>
            <a:endParaRPr lang="en-IN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21</a:t>
            </a:fld>
            <a:endParaRPr lang="en-IN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0334272"/>
                  </p:ext>
                </p:extLst>
              </p:nvPr>
            </p:nvGraphicFramePr>
            <p:xfrm>
              <a:off x="323528" y="1196752"/>
              <a:ext cx="8536336" cy="23073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718"/>
                    <a:gridCol w="2181626"/>
                    <a:gridCol w="2229235"/>
                    <a:gridCol w="1219200"/>
                    <a:gridCol w="1991557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Comparisons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Movement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Memory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Remarks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1</a:t>
                          </a:r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=(</m:t>
                                </m:r>
                                <m:r>
                                  <a:rPr lang="en-IN" sz="160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IN" sz="1600" smtClean="0">
                                    <a:latin typeface="Cambria Math"/>
                                  </a:rPr>
                                  <m:t>−1)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in sorted order</a:t>
                          </a:r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717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sorted</a:t>
                          </a:r>
                          <a:r>
                            <a:rPr lang="en-IN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in reverse order</a:t>
                          </a:r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3</a:t>
                          </a:r>
                        </a:p>
                        <a:p>
                          <a:pPr algn="ctr"/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−1)(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+4)</m:t>
                                    </m:r>
                                  </m:num>
                                  <m:den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−1)(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+2)</m:t>
                                    </m:r>
                                  </m:num>
                                  <m:den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in random</a:t>
                          </a:r>
                          <a:r>
                            <a:rPr lang="en-IN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order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3850334272"/>
                  </p:ext>
                </p:extLst>
              </p:nvPr>
            </p:nvGraphicFramePr>
            <p:xfrm>
              <a:off x="323528" y="1196752"/>
              <a:ext cx="8536336" cy="23073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718"/>
                    <a:gridCol w="2181626"/>
                    <a:gridCol w="2229235"/>
                    <a:gridCol w="1219200"/>
                    <a:gridCol w="1991557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Comparisons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Movement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Memory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Remarks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1</a:t>
                          </a:r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2179" t="-69474" r="-250559" b="-23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9071" t="-69474" r="-145082" b="-23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37500" t="-69474" r="-165500" b="-23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in sorted order</a:t>
                          </a:r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717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2179" t="-136441" r="-250559" b="-91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9071" t="-136441" r="-145082" b="-91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37500" t="-136441" r="-165500" b="-91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sorted</a:t>
                          </a:r>
                          <a:r>
                            <a:rPr lang="en-IN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in reverse order</a:t>
                          </a:r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3</a:t>
                          </a:r>
                        </a:p>
                        <a:p>
                          <a:pPr algn="ctr"/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2179" t="-265714" r="-250559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9071" t="-265714" r="-145082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37500" t="-265714" r="-165500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in random</a:t>
                          </a:r>
                          <a:r>
                            <a:rPr lang="en-IN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order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0763710"/>
                  </p:ext>
                </p:extLst>
              </p:nvPr>
            </p:nvGraphicFramePr>
            <p:xfrm>
              <a:off x="1259632" y="3933056"/>
              <a:ext cx="6607810" cy="2047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980"/>
                    <a:gridCol w="2619185"/>
                    <a:gridCol w="1608645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Case</a:t>
                          </a:r>
                          <a:endParaRPr lang="en-IN" sz="1800" b="1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Run time,</a:t>
                          </a:r>
                          <a:r>
                            <a:rPr lang="en-IN" sz="1800" baseline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/>
                          </a:r>
                          <a14:m>
                            <m:oMath xmlns:m="http://schemas.openxmlformats.org/officeDocument/2006/math">
                              <m:r>
                                <a:rPr lang="en-IN" sz="1800" b="1" i="1" baseline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𝑻</m:t>
                              </m:r>
                              <m:r>
                                <a:rPr lang="en-IN" sz="1800" b="1" i="1" baseline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IN" sz="1800" b="1" i="1" baseline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IN" sz="1800" b="1" i="1" baseline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IN" sz="180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Complexity</a:t>
                          </a:r>
                          <a:endParaRPr lang="en-IN" sz="180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Remarks</a:t>
                          </a:r>
                        </a:p>
                      </a:txBody>
                      <a:tcPr horzOverflow="overflow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1</a:t>
                          </a:r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 (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−1)</m:t>
                                </m:r>
                              </m:oMath>
                            </m:oMathPara>
                          </a14:m>
                          <a:endParaRPr lang="en-IN" sz="1600" dirty="0"/>
                        </a:p>
                        <a:p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Best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−1)</m:t>
                                </m:r>
                              </m:oMath>
                            </m:oMathPara>
                          </a14:m>
                          <a:endParaRPr lang="en-IN" sz="16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N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Worst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𝑐</m:t>
                                </m:r>
                                <m:f>
                                  <m:f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−1)(</m:t>
                                    </m:r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+3)</m:t>
                                    </m:r>
                                  </m:num>
                                  <m:den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1600" dirty="0"/>
                        </a:p>
                        <a:p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Average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130763710"/>
                  </p:ext>
                </p:extLst>
              </p:nvPr>
            </p:nvGraphicFramePr>
            <p:xfrm>
              <a:off x="1259632" y="3933056"/>
              <a:ext cx="6607810" cy="2047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980"/>
                    <a:gridCol w="2619185"/>
                    <a:gridCol w="1608645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Case</a:t>
                          </a:r>
                          <a:endParaRPr lang="en-IN" sz="1800" b="1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2791" t="-8197" r="-119535" b="-45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Complexity</a:t>
                          </a:r>
                          <a:endParaRPr lang="en-IN" sz="180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Remarks</a:t>
                          </a:r>
                        </a:p>
                      </a:txBody>
                      <a:tcPr horzOverflow="overflow"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1</a:t>
                          </a:r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2791" t="-69474" r="-119535" b="-19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16288" t="-69474" r="-94697" b="-19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Best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2791" t="-189412" r="-119535" b="-11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16288" t="-189412" r="-94697" b="-11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Worst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2791" t="-258947" r="-119535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16288" t="-258947" r="-94697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Average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31870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9672" y="2708920"/>
            <a:ext cx="5688632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Selection Sort</a:t>
            </a:r>
            <a:endParaRPr lang="en-IN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97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Selection Sort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23</a:t>
            </a:fld>
            <a:endParaRPr lang="en-IN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8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41350" y="1220788"/>
            <a:ext cx="7772400" cy="657225"/>
          </a:xfrm>
          <a:prstGeom prst="rect">
            <a:avLst/>
          </a:prstGeom>
        </p:spPr>
        <p:txBody>
          <a:bodyPr/>
          <a:lstStyle/>
          <a:p>
            <a:pPr marL="45720" indent="0" eaLnBrk="1" hangingPunct="1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General situation :</a:t>
            </a: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4340348" y="2286000"/>
            <a:ext cx="2365252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  <a:latin typeface="Tahoma" pitchFamily="34" charset="0"/>
              </a:rPr>
              <a:t>remainder, unsorted</a:t>
            </a: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1600200" y="2286000"/>
            <a:ext cx="2748006" cy="381000"/>
          </a:xfrm>
          <a:prstGeom prst="rect">
            <a:avLst/>
          </a:prstGeom>
          <a:solidFill>
            <a:schemeClr val="accent1">
              <a:alpha val="6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  <a:latin typeface="Tahoma" pitchFamily="34" charset="0"/>
              </a:rPr>
              <a:t>smallest elements, sorted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1600200" y="1878013"/>
            <a:ext cx="34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Tahoma" pitchFamily="34" charset="0"/>
              </a:rPr>
              <a:t>0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6141045" y="1844824"/>
            <a:ext cx="95123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 dirty="0">
                <a:solidFill>
                  <a:schemeClr val="tx1"/>
                </a:solidFill>
                <a:latin typeface="Tahoma" pitchFamily="34" charset="0"/>
              </a:rPr>
              <a:t>size-1</a:t>
            </a: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4267200" y="1878013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Tahoma" pitchFamily="34" charset="0"/>
              </a:rPr>
              <a:t>k</a:t>
            </a: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1048759" y="2241699"/>
            <a:ext cx="47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 dirty="0">
                <a:solidFill>
                  <a:schemeClr val="tx1"/>
                </a:solidFill>
                <a:latin typeface="Tahoma" pitchFamily="34" charset="0"/>
              </a:rPr>
              <a:t>x:</a:t>
            </a: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974812" y="3081338"/>
            <a:ext cx="726638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Steps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Find smallest element,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B808B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mval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in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B808B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x[k…size-1]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B808B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Swap smallest element with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B808B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x[k]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then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B808B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increase k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1691680" y="4894312"/>
            <a:ext cx="2667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4358680" y="4894312"/>
            <a:ext cx="24384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1691680" y="4486325"/>
            <a:ext cx="34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Tahoma" pitchFamily="34" charset="0"/>
              </a:rPr>
              <a:t>0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4358680" y="4437112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 dirty="0">
                <a:solidFill>
                  <a:schemeClr val="tx1"/>
                </a:solidFill>
                <a:latin typeface="Tahoma" pitchFamily="34" charset="0"/>
              </a:rPr>
              <a:t>k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6228185" y="4437112"/>
            <a:ext cx="1008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 dirty="0">
                <a:solidFill>
                  <a:schemeClr val="tx1"/>
                </a:solidFill>
                <a:latin typeface="Tahoma" pitchFamily="34" charset="0"/>
              </a:rPr>
              <a:t>size-1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5044481" y="4437112"/>
            <a:ext cx="82366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Tahoma" pitchFamily="34" charset="0"/>
              </a:rPr>
              <a:t>mval</a:t>
            </a:r>
          </a:p>
        </p:txBody>
      </p:sp>
      <p:sp>
        <p:nvSpPr>
          <p:cNvPr id="51" name="Line 28"/>
          <p:cNvSpPr>
            <a:spLocks noChangeShapeType="1"/>
          </p:cNvSpPr>
          <p:nvPr/>
        </p:nvSpPr>
        <p:spPr bwMode="auto">
          <a:xfrm>
            <a:off x="4661893" y="4897487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>
            <a:off x="5273080" y="4894312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Line 31"/>
          <p:cNvSpPr>
            <a:spLocks noChangeShapeType="1"/>
          </p:cNvSpPr>
          <p:nvPr/>
        </p:nvSpPr>
        <p:spPr bwMode="auto">
          <a:xfrm>
            <a:off x="4506318" y="5126087"/>
            <a:ext cx="0" cy="5302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" name="Line 32"/>
          <p:cNvSpPr>
            <a:spLocks noChangeShapeType="1"/>
          </p:cNvSpPr>
          <p:nvPr/>
        </p:nvSpPr>
        <p:spPr bwMode="auto">
          <a:xfrm>
            <a:off x="5425480" y="5122912"/>
            <a:ext cx="0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" name="Text Box 33"/>
          <p:cNvSpPr txBox="1">
            <a:spLocks noChangeArrowheads="1"/>
          </p:cNvSpPr>
          <p:nvPr/>
        </p:nvSpPr>
        <p:spPr bwMode="auto">
          <a:xfrm>
            <a:off x="4572000" y="5425479"/>
            <a:ext cx="85348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swap</a:t>
            </a:r>
          </a:p>
        </p:txBody>
      </p:sp>
      <p:sp>
        <p:nvSpPr>
          <p:cNvPr id="56" name="Line 30"/>
          <p:cNvSpPr>
            <a:spLocks noChangeShapeType="1"/>
          </p:cNvSpPr>
          <p:nvPr/>
        </p:nvSpPr>
        <p:spPr bwMode="auto">
          <a:xfrm>
            <a:off x="5583196" y="4894312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1120775" y="4833987"/>
            <a:ext cx="47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 dirty="0">
                <a:solidFill>
                  <a:schemeClr val="tx1"/>
                </a:solidFill>
                <a:latin typeface="Tahoma" pitchFamily="34" charset="0"/>
              </a:rPr>
              <a:t>x:</a:t>
            </a:r>
          </a:p>
        </p:txBody>
      </p:sp>
    </p:spTree>
    <p:extLst>
      <p:ext uri="{BB962C8B-B14F-4D97-AF65-F5344CB8AC3E}">
        <p14:creationId xmlns:p14="http://schemas.microsoft.com/office/powerpoint/2010/main" xmlns="" val="3062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/>
      <p:bldP spid="48" grpId="0"/>
      <p:bldP spid="49" grpId="0"/>
      <p:bldP spid="50" grpId="0"/>
      <p:bldP spid="51" grpId="0" animBg="1"/>
      <p:bldP spid="52" grpId="0" animBg="1"/>
      <p:bldP spid="53" grpId="0" animBg="1"/>
      <p:bldP spid="54" grpId="0" animBg="1"/>
      <p:bldP spid="55" grpId="0"/>
      <p:bldP spid="56" grpId="0" animBg="1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Selection Sort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24</a:t>
            </a:fld>
            <a:endParaRPr lang="en-IN"/>
          </a:p>
        </p:txBody>
      </p:sp>
      <p:sp>
        <p:nvSpPr>
          <p:cNvPr id="37" name="Rounded Rectangle 36"/>
          <p:cNvSpPr/>
          <p:nvPr/>
        </p:nvSpPr>
        <p:spPr>
          <a:xfrm>
            <a:off x="395536" y="1379524"/>
            <a:ext cx="7992888" cy="4425740"/>
          </a:xfrm>
          <a:prstGeom prst="roundRect">
            <a:avLst>
              <a:gd name="adj" fmla="val 2871"/>
            </a:avLst>
          </a:prstGeom>
          <a:solidFill>
            <a:srgbClr val="ECEF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Yield location of smallest element in </a:t>
            </a:r>
            <a:endParaRPr lang="en-US" altLang="en-US" sz="20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x[k </a:t>
            </a:r>
            <a:r>
              <a:rPr lang="en-US" alt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 size-1];*/</a:t>
            </a:r>
          </a:p>
          <a:p>
            <a:endParaRPr lang="en-US" altLang="en-US" sz="20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20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findMinLloc</a:t>
            </a:r>
            <a:r>
              <a:rPr lang="en-US" altLang="en-US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0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x[ ], </a:t>
            </a:r>
            <a:r>
              <a:rPr lang="en-US" altLang="en-US" sz="20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k, </a:t>
            </a:r>
            <a:r>
              <a:rPr lang="en-US" altLang="en-US" sz="20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size) </a:t>
            </a:r>
          </a:p>
          <a:p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0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j, </a:t>
            </a:r>
            <a:r>
              <a:rPr lang="en-US" altLang="en-US" sz="20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</a:t>
            </a:r>
            <a:r>
              <a:rPr lang="en-US" alt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x[</a:t>
            </a:r>
            <a:r>
              <a:rPr lang="en-US" alt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alt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is the </a:t>
            </a:r>
            <a:r>
              <a:rPr lang="en-US" altLang="en-US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smallest element </a:t>
            </a:r>
            <a:r>
              <a:rPr lang="en-US" alt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found so far */</a:t>
            </a:r>
          </a:p>
          <a:p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20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k; </a:t>
            </a:r>
          </a:p>
          <a:p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for (j=k+1; j&lt;size; j++)</a:t>
            </a:r>
          </a:p>
          <a:p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if (x[j] &lt; x[</a:t>
            </a:r>
            <a:r>
              <a:rPr lang="en-US" altLang="en-US" sz="20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altLang="en-US" sz="20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j;</a:t>
            </a:r>
          </a:p>
          <a:p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US" altLang="en-US" sz="20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	</a:t>
            </a:r>
          </a:p>
          <a:p>
            <a:endParaRPr lang="en-US" altLang="en-US" sz="2000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9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Selection Sort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25</a:t>
            </a:fld>
            <a:endParaRPr lang="en-IN"/>
          </a:p>
        </p:txBody>
      </p:sp>
      <p:sp>
        <p:nvSpPr>
          <p:cNvPr id="37" name="Rounded Rectangle 36"/>
          <p:cNvSpPr/>
          <p:nvPr/>
        </p:nvSpPr>
        <p:spPr>
          <a:xfrm>
            <a:off x="467544" y="1189605"/>
            <a:ext cx="7653749" cy="4272270"/>
          </a:xfrm>
          <a:prstGeom prst="roundRect">
            <a:avLst>
              <a:gd name="adj" fmla="val 2871"/>
            </a:avLst>
          </a:prstGeom>
          <a:solidFill>
            <a:srgbClr val="ECEF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alt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</a:t>
            </a:r>
            <a:r>
              <a:rPr lang="en-US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 sorting </a:t>
            </a:r>
            <a:r>
              <a:rPr lang="en-US" alt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 */</a:t>
            </a:r>
          </a:p>
          <a:p>
            <a:endParaRPr lang="en-US" altLang="en-US" sz="8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 x[0..size-1] in non-decreasing order */</a:t>
            </a:r>
          </a:p>
          <a:p>
            <a:endParaRPr lang="en-US" altLang="en-US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selectionSort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x[], </a:t>
            </a:r>
            <a:r>
              <a:rPr lang="en-US" alt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size)	</a:t>
            </a: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 </a:t>
            </a:r>
            <a:r>
              <a:rPr lang="en-US" alt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k, m;</a:t>
            </a: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for (k=0; k&lt;size-1; k++)	</a:t>
            </a: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{</a:t>
            </a: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m = </a:t>
            </a:r>
            <a:r>
              <a:rPr lang="en-US" alt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findMinLoc</a:t>
            </a:r>
            <a:r>
              <a:rPr lang="en-US" alt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</a:t>
            </a:r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k, size);</a:t>
            </a: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temp = a[k];</a:t>
            </a: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a[k] = a[m];</a:t>
            </a: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a[m] = temp;</a:t>
            </a: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alt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19128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Selection Sort - Example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26</a:t>
            </a:fld>
            <a:endParaRPr lang="en-IN"/>
          </a:p>
        </p:txBody>
      </p:sp>
      <p:grpSp>
        <p:nvGrpSpPr>
          <p:cNvPr id="87" name="Group 67"/>
          <p:cNvGrpSpPr>
            <a:grpSpLocks/>
          </p:cNvGrpSpPr>
          <p:nvPr/>
        </p:nvGrpSpPr>
        <p:grpSpPr bwMode="auto">
          <a:xfrm>
            <a:off x="365125" y="2318792"/>
            <a:ext cx="4130675" cy="500062"/>
            <a:chOff x="230" y="1941"/>
            <a:chExt cx="2602" cy="315"/>
          </a:xfrm>
        </p:grpSpPr>
        <p:sp>
          <p:nvSpPr>
            <p:cNvPr id="88" name="Rectangle 3"/>
            <p:cNvSpPr>
              <a:spLocks noChangeArrowheads="1"/>
            </p:cNvSpPr>
            <p:nvPr/>
          </p:nvSpPr>
          <p:spPr bwMode="auto">
            <a:xfrm>
              <a:off x="528" y="1968"/>
              <a:ext cx="288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-17</a:t>
              </a:r>
            </a:p>
          </p:txBody>
        </p:sp>
        <p:sp>
          <p:nvSpPr>
            <p:cNvPr id="89" name="Rectangle 4"/>
            <p:cNvSpPr>
              <a:spLocks noChangeArrowheads="1"/>
            </p:cNvSpPr>
            <p:nvPr/>
          </p:nvSpPr>
          <p:spPr bwMode="auto">
            <a:xfrm>
              <a:off x="816" y="1968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12</a:t>
              </a:r>
            </a:p>
          </p:txBody>
        </p:sp>
        <p:sp>
          <p:nvSpPr>
            <p:cNvPr id="90" name="Rectangle 5"/>
            <p:cNvSpPr>
              <a:spLocks noChangeArrowheads="1"/>
            </p:cNvSpPr>
            <p:nvPr/>
          </p:nvSpPr>
          <p:spPr bwMode="auto">
            <a:xfrm>
              <a:off x="1104" y="196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-5</a:t>
              </a:r>
            </a:p>
          </p:txBody>
        </p:sp>
        <p:sp>
          <p:nvSpPr>
            <p:cNvPr id="91" name="Rectangle 6"/>
            <p:cNvSpPr>
              <a:spLocks noChangeArrowheads="1"/>
            </p:cNvSpPr>
            <p:nvPr/>
          </p:nvSpPr>
          <p:spPr bwMode="auto">
            <a:xfrm>
              <a:off x="1392" y="196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6</a:t>
              </a:r>
            </a:p>
          </p:txBody>
        </p:sp>
        <p:sp>
          <p:nvSpPr>
            <p:cNvPr id="92" name="Rectangle 7"/>
            <p:cNvSpPr>
              <a:spLocks noChangeArrowheads="1"/>
            </p:cNvSpPr>
            <p:nvPr/>
          </p:nvSpPr>
          <p:spPr bwMode="auto">
            <a:xfrm>
              <a:off x="1680" y="1968"/>
              <a:ext cx="32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dirty="0">
                  <a:solidFill>
                    <a:schemeClr val="tx1"/>
                  </a:solidFill>
                  <a:latin typeface="Tahoma" pitchFamily="34" charset="0"/>
                </a:rPr>
                <a:t>142</a:t>
              </a:r>
            </a:p>
          </p:txBody>
        </p:sp>
        <p:sp>
          <p:nvSpPr>
            <p:cNvPr id="93" name="Rectangle 8"/>
            <p:cNvSpPr>
              <a:spLocks noChangeArrowheads="1"/>
            </p:cNvSpPr>
            <p:nvPr/>
          </p:nvSpPr>
          <p:spPr bwMode="auto">
            <a:xfrm>
              <a:off x="2002" y="1968"/>
              <a:ext cx="25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21</a:t>
              </a:r>
            </a:p>
          </p:txBody>
        </p:sp>
        <p:sp>
          <p:nvSpPr>
            <p:cNvPr id="94" name="Rectangle 9"/>
            <p:cNvSpPr>
              <a:spLocks noChangeArrowheads="1"/>
            </p:cNvSpPr>
            <p:nvPr/>
          </p:nvSpPr>
          <p:spPr bwMode="auto">
            <a:xfrm>
              <a:off x="2256" y="196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3</a:t>
              </a:r>
            </a:p>
          </p:txBody>
        </p:sp>
        <p:sp>
          <p:nvSpPr>
            <p:cNvPr id="95" name="Rectangle 10"/>
            <p:cNvSpPr>
              <a:spLocks noChangeArrowheads="1"/>
            </p:cNvSpPr>
            <p:nvPr/>
          </p:nvSpPr>
          <p:spPr bwMode="auto">
            <a:xfrm>
              <a:off x="2544" y="196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45</a:t>
              </a:r>
            </a:p>
          </p:txBody>
        </p:sp>
        <p:sp>
          <p:nvSpPr>
            <p:cNvPr id="96" name="Text Box 11"/>
            <p:cNvSpPr txBox="1">
              <a:spLocks noChangeArrowheads="1"/>
            </p:cNvSpPr>
            <p:nvPr/>
          </p:nvSpPr>
          <p:spPr bwMode="auto">
            <a:xfrm>
              <a:off x="230" y="1941"/>
              <a:ext cx="2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x:</a:t>
              </a:r>
            </a:p>
          </p:txBody>
        </p:sp>
      </p:grpSp>
      <p:sp>
        <p:nvSpPr>
          <p:cNvPr id="97" name="Rectangle 12"/>
          <p:cNvSpPr>
            <a:spLocks noChangeArrowheads="1"/>
          </p:cNvSpPr>
          <p:nvPr/>
        </p:nvSpPr>
        <p:spPr bwMode="auto">
          <a:xfrm>
            <a:off x="838200" y="1599654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98" name="Rectangle 13"/>
          <p:cNvSpPr>
            <a:spLocks noChangeArrowheads="1"/>
          </p:cNvSpPr>
          <p:nvPr/>
        </p:nvSpPr>
        <p:spPr bwMode="auto">
          <a:xfrm>
            <a:off x="1295400" y="1599654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Tahoma" pitchFamily="34" charset="0"/>
              </a:rPr>
              <a:t>12</a:t>
            </a:r>
          </a:p>
        </p:txBody>
      </p:sp>
      <p:sp>
        <p:nvSpPr>
          <p:cNvPr id="99" name="Rectangle 14"/>
          <p:cNvSpPr>
            <a:spLocks noChangeArrowheads="1"/>
          </p:cNvSpPr>
          <p:nvPr/>
        </p:nvSpPr>
        <p:spPr bwMode="auto">
          <a:xfrm>
            <a:off x="1752600" y="1599654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Tahoma" pitchFamily="34" charset="0"/>
              </a:rPr>
              <a:t>-5</a:t>
            </a:r>
          </a:p>
        </p:txBody>
      </p:sp>
      <p:sp>
        <p:nvSpPr>
          <p:cNvPr id="100" name="Rectangle 15"/>
          <p:cNvSpPr>
            <a:spLocks noChangeArrowheads="1"/>
          </p:cNvSpPr>
          <p:nvPr/>
        </p:nvSpPr>
        <p:spPr bwMode="auto">
          <a:xfrm>
            <a:off x="2209800" y="1599654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Tahoma" pitchFamily="34" charset="0"/>
              </a:rPr>
              <a:t>6</a:t>
            </a:r>
          </a:p>
        </p:txBody>
      </p:sp>
      <p:sp>
        <p:nvSpPr>
          <p:cNvPr id="101" name="Rectangle 16"/>
          <p:cNvSpPr>
            <a:spLocks noChangeArrowheads="1"/>
          </p:cNvSpPr>
          <p:nvPr/>
        </p:nvSpPr>
        <p:spPr bwMode="auto">
          <a:xfrm>
            <a:off x="2667000" y="1599654"/>
            <a:ext cx="511696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Tahoma" pitchFamily="34" charset="0"/>
              </a:rPr>
              <a:t>142</a:t>
            </a:r>
          </a:p>
        </p:txBody>
      </p:sp>
      <p:sp>
        <p:nvSpPr>
          <p:cNvPr id="102" name="Rectangle 17"/>
          <p:cNvSpPr>
            <a:spLocks noChangeArrowheads="1"/>
          </p:cNvSpPr>
          <p:nvPr/>
        </p:nvSpPr>
        <p:spPr bwMode="auto">
          <a:xfrm>
            <a:off x="3178696" y="1599654"/>
            <a:ext cx="457200" cy="455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Tahoma" pitchFamily="34" charset="0"/>
              </a:rPr>
              <a:t>21</a:t>
            </a:r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3581400" y="1599654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Tahoma" pitchFamily="34" charset="0"/>
              </a:rPr>
              <a:t>-17</a:t>
            </a:r>
          </a:p>
        </p:txBody>
      </p:sp>
      <p:sp>
        <p:nvSpPr>
          <p:cNvPr id="104" name="Rectangle 19"/>
          <p:cNvSpPr>
            <a:spLocks noChangeArrowheads="1"/>
          </p:cNvSpPr>
          <p:nvPr/>
        </p:nvSpPr>
        <p:spPr bwMode="auto">
          <a:xfrm>
            <a:off x="4038600" y="1599654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Tahoma" pitchFamily="34" charset="0"/>
              </a:rPr>
              <a:t>45</a:t>
            </a:r>
          </a:p>
        </p:txBody>
      </p:sp>
      <p:sp>
        <p:nvSpPr>
          <p:cNvPr id="105" name="Text Box 20"/>
          <p:cNvSpPr txBox="1">
            <a:spLocks noChangeArrowheads="1"/>
          </p:cNvSpPr>
          <p:nvPr/>
        </p:nvSpPr>
        <p:spPr bwMode="auto">
          <a:xfrm>
            <a:off x="365125" y="1556792"/>
            <a:ext cx="44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Tahoma" pitchFamily="34" charset="0"/>
              </a:rPr>
              <a:t>x:</a:t>
            </a:r>
          </a:p>
        </p:txBody>
      </p:sp>
      <p:grpSp>
        <p:nvGrpSpPr>
          <p:cNvPr id="106" name="Group 68"/>
          <p:cNvGrpSpPr>
            <a:grpSpLocks/>
          </p:cNvGrpSpPr>
          <p:nvPr/>
        </p:nvGrpSpPr>
        <p:grpSpPr bwMode="auto">
          <a:xfrm>
            <a:off x="365125" y="3080792"/>
            <a:ext cx="4130675" cy="500062"/>
            <a:chOff x="230" y="2421"/>
            <a:chExt cx="2602" cy="315"/>
          </a:xfrm>
        </p:grpSpPr>
        <p:sp>
          <p:nvSpPr>
            <p:cNvPr id="107" name="Rectangle 21"/>
            <p:cNvSpPr>
              <a:spLocks noChangeArrowheads="1"/>
            </p:cNvSpPr>
            <p:nvPr/>
          </p:nvSpPr>
          <p:spPr bwMode="auto">
            <a:xfrm>
              <a:off x="528" y="244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-17</a:t>
              </a:r>
            </a:p>
          </p:txBody>
        </p:sp>
        <p:sp>
          <p:nvSpPr>
            <p:cNvPr id="108" name="Rectangle 22"/>
            <p:cNvSpPr>
              <a:spLocks noChangeArrowheads="1"/>
            </p:cNvSpPr>
            <p:nvPr/>
          </p:nvSpPr>
          <p:spPr bwMode="auto">
            <a:xfrm>
              <a:off x="816" y="2448"/>
              <a:ext cx="288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-5</a:t>
              </a:r>
            </a:p>
          </p:txBody>
        </p:sp>
        <p:sp>
          <p:nvSpPr>
            <p:cNvPr id="109" name="Rectangle 23"/>
            <p:cNvSpPr>
              <a:spLocks noChangeArrowheads="1"/>
            </p:cNvSpPr>
            <p:nvPr/>
          </p:nvSpPr>
          <p:spPr bwMode="auto">
            <a:xfrm>
              <a:off x="1104" y="2448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12</a:t>
              </a:r>
            </a:p>
          </p:txBody>
        </p:sp>
        <p:sp>
          <p:nvSpPr>
            <p:cNvPr id="110" name="Rectangle 24"/>
            <p:cNvSpPr>
              <a:spLocks noChangeArrowheads="1"/>
            </p:cNvSpPr>
            <p:nvPr/>
          </p:nvSpPr>
          <p:spPr bwMode="auto">
            <a:xfrm>
              <a:off x="1392" y="244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6</a:t>
              </a:r>
            </a:p>
          </p:txBody>
        </p:sp>
        <p:sp>
          <p:nvSpPr>
            <p:cNvPr id="111" name="Rectangle 25"/>
            <p:cNvSpPr>
              <a:spLocks noChangeArrowheads="1"/>
            </p:cNvSpPr>
            <p:nvPr/>
          </p:nvSpPr>
          <p:spPr bwMode="auto">
            <a:xfrm>
              <a:off x="1680" y="2448"/>
              <a:ext cx="32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142</a:t>
              </a:r>
            </a:p>
          </p:txBody>
        </p:sp>
        <p:sp>
          <p:nvSpPr>
            <p:cNvPr id="112" name="Rectangle 26"/>
            <p:cNvSpPr>
              <a:spLocks noChangeArrowheads="1"/>
            </p:cNvSpPr>
            <p:nvPr/>
          </p:nvSpPr>
          <p:spPr bwMode="auto">
            <a:xfrm>
              <a:off x="2002" y="2448"/>
              <a:ext cx="25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21</a:t>
              </a:r>
            </a:p>
          </p:txBody>
        </p:sp>
        <p:sp>
          <p:nvSpPr>
            <p:cNvPr id="113" name="Rectangle 27"/>
            <p:cNvSpPr>
              <a:spLocks noChangeArrowheads="1"/>
            </p:cNvSpPr>
            <p:nvPr/>
          </p:nvSpPr>
          <p:spPr bwMode="auto">
            <a:xfrm>
              <a:off x="2256" y="244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3</a:t>
              </a:r>
            </a:p>
          </p:txBody>
        </p:sp>
        <p:sp>
          <p:nvSpPr>
            <p:cNvPr id="114" name="Rectangle 28"/>
            <p:cNvSpPr>
              <a:spLocks noChangeArrowheads="1"/>
            </p:cNvSpPr>
            <p:nvPr/>
          </p:nvSpPr>
          <p:spPr bwMode="auto">
            <a:xfrm>
              <a:off x="2544" y="244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45</a:t>
              </a:r>
            </a:p>
          </p:txBody>
        </p:sp>
        <p:sp>
          <p:nvSpPr>
            <p:cNvPr id="115" name="Text Box 29"/>
            <p:cNvSpPr txBox="1">
              <a:spLocks noChangeArrowheads="1"/>
            </p:cNvSpPr>
            <p:nvPr/>
          </p:nvSpPr>
          <p:spPr bwMode="auto">
            <a:xfrm>
              <a:off x="230" y="2421"/>
              <a:ext cx="2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x:</a:t>
              </a:r>
            </a:p>
          </p:txBody>
        </p:sp>
      </p:grpSp>
      <p:grpSp>
        <p:nvGrpSpPr>
          <p:cNvPr id="116" name="Group 69"/>
          <p:cNvGrpSpPr>
            <a:grpSpLocks/>
          </p:cNvGrpSpPr>
          <p:nvPr/>
        </p:nvGrpSpPr>
        <p:grpSpPr bwMode="auto">
          <a:xfrm>
            <a:off x="377530" y="3848522"/>
            <a:ext cx="4130675" cy="500062"/>
            <a:chOff x="326" y="2997"/>
            <a:chExt cx="2602" cy="315"/>
          </a:xfrm>
        </p:grpSpPr>
        <p:sp>
          <p:nvSpPr>
            <p:cNvPr id="117" name="Rectangle 30"/>
            <p:cNvSpPr>
              <a:spLocks noChangeArrowheads="1"/>
            </p:cNvSpPr>
            <p:nvPr/>
          </p:nvSpPr>
          <p:spPr bwMode="auto">
            <a:xfrm>
              <a:off x="624" y="3024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-17</a:t>
              </a:r>
            </a:p>
          </p:txBody>
        </p:sp>
        <p:sp>
          <p:nvSpPr>
            <p:cNvPr id="118" name="Rectangle 31"/>
            <p:cNvSpPr>
              <a:spLocks noChangeArrowheads="1"/>
            </p:cNvSpPr>
            <p:nvPr/>
          </p:nvSpPr>
          <p:spPr bwMode="auto">
            <a:xfrm>
              <a:off x="912" y="3024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-5</a:t>
              </a:r>
            </a:p>
          </p:txBody>
        </p:sp>
        <p:sp>
          <p:nvSpPr>
            <p:cNvPr id="119" name="Rectangle 32"/>
            <p:cNvSpPr>
              <a:spLocks noChangeArrowheads="1"/>
            </p:cNvSpPr>
            <p:nvPr/>
          </p:nvSpPr>
          <p:spPr bwMode="auto">
            <a:xfrm>
              <a:off x="1200" y="3024"/>
              <a:ext cx="288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3</a:t>
              </a:r>
            </a:p>
          </p:txBody>
        </p:sp>
        <p:sp>
          <p:nvSpPr>
            <p:cNvPr id="120" name="Rectangle 33"/>
            <p:cNvSpPr>
              <a:spLocks noChangeArrowheads="1"/>
            </p:cNvSpPr>
            <p:nvPr/>
          </p:nvSpPr>
          <p:spPr bwMode="auto">
            <a:xfrm>
              <a:off x="1488" y="3024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6</a:t>
              </a:r>
            </a:p>
          </p:txBody>
        </p:sp>
        <p:sp>
          <p:nvSpPr>
            <p:cNvPr id="121" name="Rectangle 34"/>
            <p:cNvSpPr>
              <a:spLocks noChangeArrowheads="1"/>
            </p:cNvSpPr>
            <p:nvPr/>
          </p:nvSpPr>
          <p:spPr bwMode="auto">
            <a:xfrm>
              <a:off x="1776" y="3024"/>
              <a:ext cx="315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142</a:t>
              </a:r>
            </a:p>
          </p:txBody>
        </p:sp>
        <p:sp>
          <p:nvSpPr>
            <p:cNvPr id="122" name="Rectangle 35"/>
            <p:cNvSpPr>
              <a:spLocks noChangeArrowheads="1"/>
            </p:cNvSpPr>
            <p:nvPr/>
          </p:nvSpPr>
          <p:spPr bwMode="auto">
            <a:xfrm>
              <a:off x="2090" y="3024"/>
              <a:ext cx="26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21</a:t>
              </a:r>
            </a:p>
          </p:txBody>
        </p:sp>
        <p:sp>
          <p:nvSpPr>
            <p:cNvPr id="123" name="Rectangle 36"/>
            <p:cNvSpPr>
              <a:spLocks noChangeArrowheads="1"/>
            </p:cNvSpPr>
            <p:nvPr/>
          </p:nvSpPr>
          <p:spPr bwMode="auto">
            <a:xfrm>
              <a:off x="2352" y="3024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12</a:t>
              </a:r>
            </a:p>
          </p:txBody>
        </p:sp>
        <p:sp>
          <p:nvSpPr>
            <p:cNvPr id="124" name="Rectangle 37"/>
            <p:cNvSpPr>
              <a:spLocks noChangeArrowheads="1"/>
            </p:cNvSpPr>
            <p:nvPr/>
          </p:nvSpPr>
          <p:spPr bwMode="auto">
            <a:xfrm>
              <a:off x="2640" y="3024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45</a:t>
              </a:r>
            </a:p>
          </p:txBody>
        </p:sp>
        <p:sp>
          <p:nvSpPr>
            <p:cNvPr id="125" name="Text Box 38"/>
            <p:cNvSpPr txBox="1">
              <a:spLocks noChangeArrowheads="1"/>
            </p:cNvSpPr>
            <p:nvPr/>
          </p:nvSpPr>
          <p:spPr bwMode="auto">
            <a:xfrm>
              <a:off x="326" y="2997"/>
              <a:ext cx="2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dirty="0">
                  <a:solidFill>
                    <a:schemeClr val="tx1"/>
                  </a:solidFill>
                  <a:latin typeface="Tahoma" pitchFamily="34" charset="0"/>
                </a:rPr>
                <a:t>x:</a:t>
              </a:r>
            </a:p>
          </p:txBody>
        </p:sp>
      </p:grpSp>
      <p:grpSp>
        <p:nvGrpSpPr>
          <p:cNvPr id="126" name="Group 70"/>
          <p:cNvGrpSpPr>
            <a:grpSpLocks/>
          </p:cNvGrpSpPr>
          <p:nvPr/>
        </p:nvGrpSpPr>
        <p:grpSpPr bwMode="auto">
          <a:xfrm>
            <a:off x="385467" y="4550023"/>
            <a:ext cx="4130675" cy="500062"/>
            <a:chOff x="326" y="3477"/>
            <a:chExt cx="2602" cy="315"/>
          </a:xfrm>
        </p:grpSpPr>
        <p:sp>
          <p:nvSpPr>
            <p:cNvPr id="127" name="Rectangle 39"/>
            <p:cNvSpPr>
              <a:spLocks noChangeArrowheads="1"/>
            </p:cNvSpPr>
            <p:nvPr/>
          </p:nvSpPr>
          <p:spPr bwMode="auto">
            <a:xfrm>
              <a:off x="624" y="3504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-17</a:t>
              </a:r>
            </a:p>
          </p:txBody>
        </p:sp>
        <p:sp>
          <p:nvSpPr>
            <p:cNvPr id="128" name="Rectangle 40"/>
            <p:cNvSpPr>
              <a:spLocks noChangeArrowheads="1"/>
            </p:cNvSpPr>
            <p:nvPr/>
          </p:nvSpPr>
          <p:spPr bwMode="auto">
            <a:xfrm>
              <a:off x="912" y="3504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-5</a:t>
              </a:r>
            </a:p>
          </p:txBody>
        </p:sp>
        <p:sp>
          <p:nvSpPr>
            <p:cNvPr id="129" name="Rectangle 41"/>
            <p:cNvSpPr>
              <a:spLocks noChangeArrowheads="1"/>
            </p:cNvSpPr>
            <p:nvPr/>
          </p:nvSpPr>
          <p:spPr bwMode="auto">
            <a:xfrm>
              <a:off x="1200" y="3504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3</a:t>
              </a:r>
            </a:p>
          </p:txBody>
        </p:sp>
        <p:sp>
          <p:nvSpPr>
            <p:cNvPr id="130" name="Rectangle 42"/>
            <p:cNvSpPr>
              <a:spLocks noChangeArrowheads="1"/>
            </p:cNvSpPr>
            <p:nvPr/>
          </p:nvSpPr>
          <p:spPr bwMode="auto">
            <a:xfrm>
              <a:off x="1488" y="3504"/>
              <a:ext cx="275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6</a:t>
              </a:r>
            </a:p>
          </p:txBody>
        </p:sp>
        <p:sp>
          <p:nvSpPr>
            <p:cNvPr id="131" name="Rectangle 43"/>
            <p:cNvSpPr>
              <a:spLocks noChangeArrowheads="1"/>
            </p:cNvSpPr>
            <p:nvPr/>
          </p:nvSpPr>
          <p:spPr bwMode="auto">
            <a:xfrm>
              <a:off x="1763" y="3504"/>
              <a:ext cx="323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dirty="0">
                  <a:solidFill>
                    <a:schemeClr val="tx1"/>
                  </a:solidFill>
                  <a:latin typeface="Tahoma" pitchFamily="34" charset="0"/>
                </a:rPr>
                <a:t>142</a:t>
              </a:r>
            </a:p>
          </p:txBody>
        </p:sp>
        <p:sp>
          <p:nvSpPr>
            <p:cNvPr id="132" name="Rectangle 44"/>
            <p:cNvSpPr>
              <a:spLocks noChangeArrowheads="1"/>
            </p:cNvSpPr>
            <p:nvPr/>
          </p:nvSpPr>
          <p:spPr bwMode="auto">
            <a:xfrm>
              <a:off x="2086" y="3504"/>
              <a:ext cx="26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dirty="0">
                  <a:solidFill>
                    <a:schemeClr val="tx1"/>
                  </a:solidFill>
                  <a:latin typeface="Tahoma" pitchFamily="34" charset="0"/>
                </a:rPr>
                <a:t>21</a:t>
              </a:r>
            </a:p>
          </p:txBody>
        </p:sp>
        <p:sp>
          <p:nvSpPr>
            <p:cNvPr id="133" name="Rectangle 45"/>
            <p:cNvSpPr>
              <a:spLocks noChangeArrowheads="1"/>
            </p:cNvSpPr>
            <p:nvPr/>
          </p:nvSpPr>
          <p:spPr bwMode="auto">
            <a:xfrm>
              <a:off x="2352" y="3504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12</a:t>
              </a:r>
            </a:p>
          </p:txBody>
        </p:sp>
        <p:sp>
          <p:nvSpPr>
            <p:cNvPr id="134" name="Rectangle 46"/>
            <p:cNvSpPr>
              <a:spLocks noChangeArrowheads="1"/>
            </p:cNvSpPr>
            <p:nvPr/>
          </p:nvSpPr>
          <p:spPr bwMode="auto">
            <a:xfrm>
              <a:off x="2640" y="3504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45</a:t>
              </a:r>
            </a:p>
          </p:txBody>
        </p:sp>
        <p:sp>
          <p:nvSpPr>
            <p:cNvPr id="135" name="Text Box 47"/>
            <p:cNvSpPr txBox="1">
              <a:spLocks noChangeArrowheads="1"/>
            </p:cNvSpPr>
            <p:nvPr/>
          </p:nvSpPr>
          <p:spPr bwMode="auto">
            <a:xfrm>
              <a:off x="326" y="3477"/>
              <a:ext cx="2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x:</a:t>
              </a:r>
            </a:p>
          </p:txBody>
        </p:sp>
      </p:grpSp>
      <p:grpSp>
        <p:nvGrpSpPr>
          <p:cNvPr id="136" name="Group 71"/>
          <p:cNvGrpSpPr>
            <a:grpSpLocks/>
          </p:cNvGrpSpPr>
          <p:nvPr/>
        </p:nvGrpSpPr>
        <p:grpSpPr bwMode="auto">
          <a:xfrm>
            <a:off x="4716016" y="1556792"/>
            <a:ext cx="4130675" cy="500063"/>
            <a:chOff x="3014" y="1461"/>
            <a:chExt cx="2602" cy="315"/>
          </a:xfrm>
        </p:grpSpPr>
        <p:sp>
          <p:nvSpPr>
            <p:cNvPr id="137" name="Rectangle 48"/>
            <p:cNvSpPr>
              <a:spLocks noChangeArrowheads="1"/>
            </p:cNvSpPr>
            <p:nvPr/>
          </p:nvSpPr>
          <p:spPr bwMode="auto">
            <a:xfrm>
              <a:off x="3312" y="148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-17</a:t>
              </a:r>
            </a:p>
          </p:txBody>
        </p:sp>
        <p:sp>
          <p:nvSpPr>
            <p:cNvPr id="138" name="Rectangle 49"/>
            <p:cNvSpPr>
              <a:spLocks noChangeArrowheads="1"/>
            </p:cNvSpPr>
            <p:nvPr/>
          </p:nvSpPr>
          <p:spPr bwMode="auto">
            <a:xfrm>
              <a:off x="3600" y="148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dirty="0">
                  <a:solidFill>
                    <a:schemeClr val="tx1"/>
                  </a:solidFill>
                  <a:latin typeface="Tahoma" pitchFamily="34" charset="0"/>
                </a:rPr>
                <a:t>-5</a:t>
              </a:r>
            </a:p>
          </p:txBody>
        </p:sp>
        <p:sp>
          <p:nvSpPr>
            <p:cNvPr id="139" name="Rectangle 50"/>
            <p:cNvSpPr>
              <a:spLocks noChangeArrowheads="1"/>
            </p:cNvSpPr>
            <p:nvPr/>
          </p:nvSpPr>
          <p:spPr bwMode="auto">
            <a:xfrm>
              <a:off x="3888" y="148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3</a:t>
              </a:r>
            </a:p>
          </p:txBody>
        </p:sp>
        <p:sp>
          <p:nvSpPr>
            <p:cNvPr id="140" name="Rectangle 51"/>
            <p:cNvSpPr>
              <a:spLocks noChangeArrowheads="1"/>
            </p:cNvSpPr>
            <p:nvPr/>
          </p:nvSpPr>
          <p:spPr bwMode="auto">
            <a:xfrm>
              <a:off x="4176" y="148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6</a:t>
              </a:r>
            </a:p>
          </p:txBody>
        </p:sp>
        <p:sp>
          <p:nvSpPr>
            <p:cNvPr id="141" name="Rectangle 52"/>
            <p:cNvSpPr>
              <a:spLocks noChangeArrowheads="1"/>
            </p:cNvSpPr>
            <p:nvPr/>
          </p:nvSpPr>
          <p:spPr bwMode="auto">
            <a:xfrm>
              <a:off x="4464" y="148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12</a:t>
              </a:r>
            </a:p>
          </p:txBody>
        </p:sp>
        <p:sp>
          <p:nvSpPr>
            <p:cNvPr id="142" name="Rectangle 53"/>
            <p:cNvSpPr>
              <a:spLocks noChangeArrowheads="1"/>
            </p:cNvSpPr>
            <p:nvPr/>
          </p:nvSpPr>
          <p:spPr bwMode="auto">
            <a:xfrm>
              <a:off x="4752" y="1488"/>
              <a:ext cx="288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21</a:t>
              </a:r>
            </a:p>
          </p:txBody>
        </p:sp>
        <p:sp>
          <p:nvSpPr>
            <p:cNvPr id="143" name="Rectangle 54"/>
            <p:cNvSpPr>
              <a:spLocks noChangeArrowheads="1"/>
            </p:cNvSpPr>
            <p:nvPr/>
          </p:nvSpPr>
          <p:spPr bwMode="auto">
            <a:xfrm>
              <a:off x="5040" y="1488"/>
              <a:ext cx="331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142</a:t>
              </a:r>
            </a:p>
          </p:txBody>
        </p:sp>
        <p:sp>
          <p:nvSpPr>
            <p:cNvPr id="144" name="Rectangle 55"/>
            <p:cNvSpPr>
              <a:spLocks noChangeArrowheads="1"/>
            </p:cNvSpPr>
            <p:nvPr/>
          </p:nvSpPr>
          <p:spPr bwMode="auto">
            <a:xfrm>
              <a:off x="5371" y="1488"/>
              <a:ext cx="245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45</a:t>
              </a:r>
            </a:p>
          </p:txBody>
        </p:sp>
        <p:sp>
          <p:nvSpPr>
            <p:cNvPr id="145" name="Text Box 56"/>
            <p:cNvSpPr txBox="1">
              <a:spLocks noChangeArrowheads="1"/>
            </p:cNvSpPr>
            <p:nvPr/>
          </p:nvSpPr>
          <p:spPr bwMode="auto">
            <a:xfrm>
              <a:off x="3014" y="1461"/>
              <a:ext cx="2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x:</a:t>
              </a:r>
            </a:p>
          </p:txBody>
        </p:sp>
      </p:grpSp>
      <p:grpSp>
        <p:nvGrpSpPr>
          <p:cNvPr id="146" name="Group 72"/>
          <p:cNvGrpSpPr>
            <a:grpSpLocks/>
          </p:cNvGrpSpPr>
          <p:nvPr/>
        </p:nvGrpSpPr>
        <p:grpSpPr bwMode="auto">
          <a:xfrm>
            <a:off x="4716016" y="2318792"/>
            <a:ext cx="4130675" cy="500063"/>
            <a:chOff x="3062" y="1989"/>
            <a:chExt cx="2602" cy="315"/>
          </a:xfrm>
        </p:grpSpPr>
        <p:sp>
          <p:nvSpPr>
            <p:cNvPr id="147" name="Rectangle 57"/>
            <p:cNvSpPr>
              <a:spLocks noChangeArrowheads="1"/>
            </p:cNvSpPr>
            <p:nvPr/>
          </p:nvSpPr>
          <p:spPr bwMode="auto">
            <a:xfrm>
              <a:off x="3360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-17</a:t>
              </a:r>
            </a:p>
          </p:txBody>
        </p:sp>
        <p:sp>
          <p:nvSpPr>
            <p:cNvPr id="148" name="Rectangle 58"/>
            <p:cNvSpPr>
              <a:spLocks noChangeArrowheads="1"/>
            </p:cNvSpPr>
            <p:nvPr/>
          </p:nvSpPr>
          <p:spPr bwMode="auto">
            <a:xfrm>
              <a:off x="3648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-5</a:t>
              </a:r>
            </a:p>
          </p:txBody>
        </p:sp>
        <p:sp>
          <p:nvSpPr>
            <p:cNvPr id="149" name="Rectangle 59"/>
            <p:cNvSpPr>
              <a:spLocks noChangeArrowheads="1"/>
            </p:cNvSpPr>
            <p:nvPr/>
          </p:nvSpPr>
          <p:spPr bwMode="auto">
            <a:xfrm>
              <a:off x="3936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3</a:t>
              </a:r>
            </a:p>
          </p:txBody>
        </p:sp>
        <p:sp>
          <p:nvSpPr>
            <p:cNvPr id="150" name="Rectangle 60"/>
            <p:cNvSpPr>
              <a:spLocks noChangeArrowheads="1"/>
            </p:cNvSpPr>
            <p:nvPr/>
          </p:nvSpPr>
          <p:spPr bwMode="auto">
            <a:xfrm>
              <a:off x="4224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6</a:t>
              </a:r>
            </a:p>
          </p:txBody>
        </p:sp>
        <p:sp>
          <p:nvSpPr>
            <p:cNvPr id="151" name="Rectangle 61"/>
            <p:cNvSpPr>
              <a:spLocks noChangeArrowheads="1"/>
            </p:cNvSpPr>
            <p:nvPr/>
          </p:nvSpPr>
          <p:spPr bwMode="auto">
            <a:xfrm>
              <a:off x="4512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12</a:t>
              </a:r>
            </a:p>
          </p:txBody>
        </p:sp>
        <p:sp>
          <p:nvSpPr>
            <p:cNvPr id="152" name="Rectangle 62"/>
            <p:cNvSpPr>
              <a:spLocks noChangeArrowheads="1"/>
            </p:cNvSpPr>
            <p:nvPr/>
          </p:nvSpPr>
          <p:spPr bwMode="auto">
            <a:xfrm>
              <a:off x="4800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21</a:t>
              </a:r>
            </a:p>
          </p:txBody>
        </p:sp>
        <p:sp>
          <p:nvSpPr>
            <p:cNvPr id="153" name="Rectangle 63"/>
            <p:cNvSpPr>
              <a:spLocks noChangeArrowheads="1"/>
            </p:cNvSpPr>
            <p:nvPr/>
          </p:nvSpPr>
          <p:spPr bwMode="auto">
            <a:xfrm>
              <a:off x="5088" y="2016"/>
              <a:ext cx="288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45</a:t>
              </a:r>
            </a:p>
          </p:txBody>
        </p:sp>
        <p:sp>
          <p:nvSpPr>
            <p:cNvPr id="154" name="Rectangle 64"/>
            <p:cNvSpPr>
              <a:spLocks noChangeArrowheads="1"/>
            </p:cNvSpPr>
            <p:nvPr/>
          </p:nvSpPr>
          <p:spPr bwMode="auto">
            <a:xfrm>
              <a:off x="5376" y="2016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dirty="0">
                  <a:solidFill>
                    <a:schemeClr val="tx1"/>
                  </a:solidFill>
                  <a:latin typeface="Tahoma" pitchFamily="34" charset="0"/>
                </a:rPr>
                <a:t>142</a:t>
              </a:r>
            </a:p>
          </p:txBody>
        </p:sp>
        <p:sp>
          <p:nvSpPr>
            <p:cNvPr id="155" name="Text Box 65"/>
            <p:cNvSpPr txBox="1">
              <a:spLocks noChangeArrowheads="1"/>
            </p:cNvSpPr>
            <p:nvPr/>
          </p:nvSpPr>
          <p:spPr bwMode="auto">
            <a:xfrm>
              <a:off x="3062" y="1989"/>
              <a:ext cx="2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x:</a:t>
              </a:r>
            </a:p>
          </p:txBody>
        </p:sp>
      </p:grpSp>
      <p:grpSp>
        <p:nvGrpSpPr>
          <p:cNvPr id="156" name="Group 73"/>
          <p:cNvGrpSpPr>
            <a:grpSpLocks/>
          </p:cNvGrpSpPr>
          <p:nvPr/>
        </p:nvGrpSpPr>
        <p:grpSpPr bwMode="auto">
          <a:xfrm>
            <a:off x="385467" y="5301208"/>
            <a:ext cx="4130675" cy="500063"/>
            <a:chOff x="326" y="3477"/>
            <a:chExt cx="2602" cy="315"/>
          </a:xfrm>
        </p:grpSpPr>
        <p:sp>
          <p:nvSpPr>
            <p:cNvPr id="157" name="Rectangle 74"/>
            <p:cNvSpPr>
              <a:spLocks noChangeArrowheads="1"/>
            </p:cNvSpPr>
            <p:nvPr/>
          </p:nvSpPr>
          <p:spPr bwMode="auto">
            <a:xfrm>
              <a:off x="624" y="3504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-17</a:t>
              </a:r>
            </a:p>
          </p:txBody>
        </p:sp>
        <p:sp>
          <p:nvSpPr>
            <p:cNvPr id="158" name="Rectangle 75"/>
            <p:cNvSpPr>
              <a:spLocks noChangeArrowheads="1"/>
            </p:cNvSpPr>
            <p:nvPr/>
          </p:nvSpPr>
          <p:spPr bwMode="auto">
            <a:xfrm>
              <a:off x="912" y="3504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-5</a:t>
              </a:r>
            </a:p>
          </p:txBody>
        </p:sp>
        <p:sp>
          <p:nvSpPr>
            <p:cNvPr id="159" name="Rectangle 76"/>
            <p:cNvSpPr>
              <a:spLocks noChangeArrowheads="1"/>
            </p:cNvSpPr>
            <p:nvPr/>
          </p:nvSpPr>
          <p:spPr bwMode="auto">
            <a:xfrm>
              <a:off x="1200" y="3504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3</a:t>
              </a:r>
            </a:p>
          </p:txBody>
        </p:sp>
        <p:sp>
          <p:nvSpPr>
            <p:cNvPr id="160" name="Rectangle 77"/>
            <p:cNvSpPr>
              <a:spLocks noChangeArrowheads="1"/>
            </p:cNvSpPr>
            <p:nvPr/>
          </p:nvSpPr>
          <p:spPr bwMode="auto">
            <a:xfrm>
              <a:off x="1488" y="3504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6</a:t>
              </a:r>
            </a:p>
          </p:txBody>
        </p:sp>
        <p:sp>
          <p:nvSpPr>
            <p:cNvPr id="162" name="Rectangle 79"/>
            <p:cNvSpPr>
              <a:spLocks noChangeArrowheads="1"/>
            </p:cNvSpPr>
            <p:nvPr/>
          </p:nvSpPr>
          <p:spPr bwMode="auto">
            <a:xfrm>
              <a:off x="2064" y="3504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21</a:t>
              </a:r>
            </a:p>
          </p:txBody>
        </p:sp>
        <p:sp>
          <p:nvSpPr>
            <p:cNvPr id="163" name="Rectangle 80"/>
            <p:cNvSpPr>
              <a:spLocks noChangeArrowheads="1"/>
            </p:cNvSpPr>
            <p:nvPr/>
          </p:nvSpPr>
          <p:spPr bwMode="auto">
            <a:xfrm>
              <a:off x="2352" y="3504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142</a:t>
              </a:r>
            </a:p>
          </p:txBody>
        </p:sp>
        <p:sp>
          <p:nvSpPr>
            <p:cNvPr id="164" name="Rectangle 81"/>
            <p:cNvSpPr>
              <a:spLocks noChangeArrowheads="1"/>
            </p:cNvSpPr>
            <p:nvPr/>
          </p:nvSpPr>
          <p:spPr bwMode="auto">
            <a:xfrm>
              <a:off x="2640" y="3504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45</a:t>
              </a:r>
            </a:p>
          </p:txBody>
        </p:sp>
        <p:sp>
          <p:nvSpPr>
            <p:cNvPr id="165" name="Text Box 82"/>
            <p:cNvSpPr txBox="1">
              <a:spLocks noChangeArrowheads="1"/>
            </p:cNvSpPr>
            <p:nvPr/>
          </p:nvSpPr>
          <p:spPr bwMode="auto">
            <a:xfrm>
              <a:off x="326" y="3477"/>
              <a:ext cx="2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x:</a:t>
              </a:r>
            </a:p>
          </p:txBody>
        </p:sp>
      </p:grpSp>
      <p:sp>
        <p:nvSpPr>
          <p:cNvPr id="167" name="Rectangle 42"/>
          <p:cNvSpPr>
            <a:spLocks noChangeArrowheads="1"/>
          </p:cNvSpPr>
          <p:nvPr/>
        </p:nvSpPr>
        <p:spPr bwMode="auto">
          <a:xfrm>
            <a:off x="2687342" y="5344071"/>
            <a:ext cx="4572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Tahoma" pitchFamily="34" charset="0"/>
              </a:rPr>
              <a:t>12</a:t>
            </a:r>
            <a:endParaRPr lang="en-US" dirty="0">
              <a:solidFill>
                <a:schemeClr val="tx1"/>
              </a:solidFill>
              <a:latin typeface="Tahoma" pitchFamily="34" charset="0"/>
            </a:endParaRPr>
          </a:p>
        </p:txBody>
      </p:sp>
      <p:grpSp>
        <p:nvGrpSpPr>
          <p:cNvPr id="168" name="Group 72"/>
          <p:cNvGrpSpPr>
            <a:grpSpLocks/>
          </p:cNvGrpSpPr>
          <p:nvPr/>
        </p:nvGrpSpPr>
        <p:grpSpPr bwMode="auto">
          <a:xfrm>
            <a:off x="4716016" y="3068960"/>
            <a:ext cx="4130675" cy="500063"/>
            <a:chOff x="3062" y="1989"/>
            <a:chExt cx="2602" cy="315"/>
          </a:xfrm>
        </p:grpSpPr>
        <p:sp>
          <p:nvSpPr>
            <p:cNvPr id="169" name="Rectangle 57"/>
            <p:cNvSpPr>
              <a:spLocks noChangeArrowheads="1"/>
            </p:cNvSpPr>
            <p:nvPr/>
          </p:nvSpPr>
          <p:spPr bwMode="auto">
            <a:xfrm>
              <a:off x="3360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-17</a:t>
              </a:r>
            </a:p>
          </p:txBody>
        </p:sp>
        <p:sp>
          <p:nvSpPr>
            <p:cNvPr id="170" name="Rectangle 58"/>
            <p:cNvSpPr>
              <a:spLocks noChangeArrowheads="1"/>
            </p:cNvSpPr>
            <p:nvPr/>
          </p:nvSpPr>
          <p:spPr bwMode="auto">
            <a:xfrm>
              <a:off x="3648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-5</a:t>
              </a:r>
            </a:p>
          </p:txBody>
        </p:sp>
        <p:sp>
          <p:nvSpPr>
            <p:cNvPr id="171" name="Rectangle 59"/>
            <p:cNvSpPr>
              <a:spLocks noChangeArrowheads="1"/>
            </p:cNvSpPr>
            <p:nvPr/>
          </p:nvSpPr>
          <p:spPr bwMode="auto">
            <a:xfrm>
              <a:off x="3936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3</a:t>
              </a:r>
            </a:p>
          </p:txBody>
        </p:sp>
        <p:sp>
          <p:nvSpPr>
            <p:cNvPr id="172" name="Rectangle 60"/>
            <p:cNvSpPr>
              <a:spLocks noChangeArrowheads="1"/>
            </p:cNvSpPr>
            <p:nvPr/>
          </p:nvSpPr>
          <p:spPr bwMode="auto">
            <a:xfrm>
              <a:off x="4224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6</a:t>
              </a:r>
            </a:p>
          </p:txBody>
        </p:sp>
        <p:sp>
          <p:nvSpPr>
            <p:cNvPr id="173" name="Rectangle 61"/>
            <p:cNvSpPr>
              <a:spLocks noChangeArrowheads="1"/>
            </p:cNvSpPr>
            <p:nvPr/>
          </p:nvSpPr>
          <p:spPr bwMode="auto">
            <a:xfrm>
              <a:off x="4512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12</a:t>
              </a:r>
            </a:p>
          </p:txBody>
        </p:sp>
        <p:sp>
          <p:nvSpPr>
            <p:cNvPr id="174" name="Rectangle 62"/>
            <p:cNvSpPr>
              <a:spLocks noChangeArrowheads="1"/>
            </p:cNvSpPr>
            <p:nvPr/>
          </p:nvSpPr>
          <p:spPr bwMode="auto">
            <a:xfrm>
              <a:off x="4800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21</a:t>
              </a:r>
            </a:p>
          </p:txBody>
        </p:sp>
        <p:sp>
          <p:nvSpPr>
            <p:cNvPr id="175" name="Rectangle 63"/>
            <p:cNvSpPr>
              <a:spLocks noChangeArrowheads="1"/>
            </p:cNvSpPr>
            <p:nvPr/>
          </p:nvSpPr>
          <p:spPr bwMode="auto">
            <a:xfrm>
              <a:off x="5088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45</a:t>
              </a:r>
            </a:p>
          </p:txBody>
        </p:sp>
        <p:sp>
          <p:nvSpPr>
            <p:cNvPr id="176" name="Rectangle 64"/>
            <p:cNvSpPr>
              <a:spLocks noChangeArrowheads="1"/>
            </p:cNvSpPr>
            <p:nvPr/>
          </p:nvSpPr>
          <p:spPr bwMode="auto">
            <a:xfrm>
              <a:off x="5376" y="2016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dirty="0">
                  <a:solidFill>
                    <a:schemeClr val="tx1"/>
                  </a:solidFill>
                  <a:latin typeface="Tahoma" pitchFamily="34" charset="0"/>
                </a:rPr>
                <a:t>142</a:t>
              </a:r>
            </a:p>
          </p:txBody>
        </p:sp>
        <p:sp>
          <p:nvSpPr>
            <p:cNvPr id="177" name="Text Box 65"/>
            <p:cNvSpPr txBox="1">
              <a:spLocks noChangeArrowheads="1"/>
            </p:cNvSpPr>
            <p:nvPr/>
          </p:nvSpPr>
          <p:spPr bwMode="auto">
            <a:xfrm>
              <a:off x="3062" y="1989"/>
              <a:ext cx="2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Tahoma" pitchFamily="34" charset="0"/>
                </a:rPr>
                <a:t>x: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89647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Selection Sort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27</a:t>
            </a:fld>
            <a:endParaRPr lang="en-IN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215710"/>
                <a:ext cx="8136904" cy="4525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Case 1: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If the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input list is already in sorted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order</a:t>
                </a: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of comparisons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kern="0" dirty="0" smtClean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= </m:t>
                          </m:r>
                        </m:e>
                      </m:nary>
                      <m:f>
                        <m:f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sz="24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of movement: 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no data movement takes place in any iteration. </a:t>
                </a:r>
                <a:endParaRPr lang="en-IN" sz="24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0" i="1" kern="0" dirty="0" smtClean="0">
                  <a:solidFill>
                    <a:srgbClr val="002060"/>
                  </a:solidFill>
                  <a:latin typeface="Cambria Math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d>
                        <m:d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IN" sz="24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215710"/>
                <a:ext cx="8136904" cy="4525963"/>
              </a:xfrm>
              <a:prstGeom prst="rect">
                <a:avLst/>
              </a:prstGeom>
              <a:blipFill rotWithShape="1">
                <a:blip r:embed="rId3"/>
                <a:stretch>
                  <a:fillRect l="-1199" t="-1077" r="-119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559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Selection Sort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28</a:t>
            </a:fld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215710"/>
                <a:ext cx="7920880" cy="4525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Case 2: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If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input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list is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sorted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but in reverse order </a:t>
                </a: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of comparisons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IN" sz="24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movements:</a:t>
                </a: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0" i="1" kern="0" dirty="0" smtClean="0">
                  <a:solidFill>
                    <a:srgbClr val="002060"/>
                  </a:solidFill>
                  <a:latin typeface="Cambria Math"/>
                  <a:cs typeface="Times New Roman" pitchFamily="18" charset="0"/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d>
                        <m:d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−1)     </m:t>
                      </m:r>
                    </m:oMath>
                  </m:oMathPara>
                </a14:m>
                <a:endParaRPr lang="en-IN" sz="2400" dirty="0">
                  <a:solidFill>
                    <a:srgbClr val="B808BC"/>
                  </a:solidFill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0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215710"/>
                <a:ext cx="7920880" cy="4525963"/>
              </a:xfrm>
              <a:prstGeom prst="rect">
                <a:avLst/>
              </a:prstGeom>
              <a:blipFill rotWithShape="1">
                <a:blip r:embed="rId2"/>
                <a:stretch>
                  <a:fillRect l="-1232" t="-1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1979712" y="2329872"/>
                <a:ext cx="4208332" cy="1129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rgbClr val="B808BC"/>
                          </a:solidFill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IN" sz="2400" b="0" i="1" smtClean="0">
                          <a:solidFill>
                            <a:srgbClr val="B808BC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IN" sz="2400" i="1" ker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 ker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IN" sz="2400" i="1" ker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IN" sz="2400" i="1" ker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= </m:t>
                          </m:r>
                        </m:e>
                      </m:nary>
                      <m:f>
                        <m:fPr>
                          <m:ctrlPr>
                            <a:rPr lang="en-IN" sz="2400" b="0" i="1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n-IN" sz="2400" b="0" i="1" smtClean="0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sz="2400" dirty="0">
                  <a:solidFill>
                    <a:srgbClr val="B808BC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329872"/>
                <a:ext cx="4208332" cy="11298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146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Selection Sort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29</a:t>
            </a:fld>
            <a:endParaRPr lang="en-IN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251520" y="996064"/>
                <a:ext cx="8712968" cy="4927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Case 3: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If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 input list is in random order </a:t>
                </a: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</a:pP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of comparisons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lvl="0" indent="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sz="24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kern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b="0" i="1" kern="0" dirty="0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400" b="0" i="1" kern="0" dirty="0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1" kern="0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  </m:t>
                    </m:r>
                  </m:oMath>
                </a14:m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be 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 probability that the </a:t>
                </a:r>
                <a14:m>
                  <m:oMath xmlns:m="http://schemas.openxmlformats.org/officeDocument/2006/math">
                    <m:r>
                      <a:rPr lang="en-IN" sz="2400" b="0" i="1" kern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IN" sz="2400" b="0" i="1" kern="0" baseline="3000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𝑡h</m:t>
                    </m:r>
                  </m:oMath>
                </a14:m>
                <a:r>
                  <a:rPr lang="en-IN" sz="2400" kern="0" baseline="300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smallest element is in the </a:t>
                </a:r>
                <a14:m>
                  <m:oMath xmlns:m="http://schemas.openxmlformats.org/officeDocument/2006/math">
                    <m:r>
                      <a:rPr lang="en-IN" sz="2400" i="1" ker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IN" sz="2400" i="1" kern="0" baseline="3000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𝑡h</m:t>
                    </m:r>
                  </m:oMath>
                </a14:m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position. Number of total swap operations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IN" sz="2400" b="0" i="1" kern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(1−</m:t>
                    </m:r>
                    <m:sSub>
                      <m:sSub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×(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𝑛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−1)</m:t>
                    </m:r>
                  </m:oMath>
                </a14:m>
                <a:endParaRPr lang="en-IN" sz="24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where</a:t>
                </a:r>
                <a:r>
                  <a:rPr lang="en-IN" sz="2400" kern="0" dirty="0" smtClean="0">
                    <a:solidFill>
                      <a:srgbClr val="B808BC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=…=</m:t>
                    </m:r>
                    <m:sSub>
                      <m:sSub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IN" sz="24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endParaRPr lang="en-IN" sz="8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Total number of movements</a:t>
                </a:r>
                <a:endParaRPr lang="en-IN" sz="800" b="1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d>
                        <m:d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×</m:t>
                      </m:r>
                      <m:d>
                        <m:d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−1</m:t>
                          </m:r>
                        </m:e>
                      </m:d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×3=</m:t>
                      </m:r>
                      <m:f>
                        <m:f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3(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−1)(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IN" sz="2000" kern="0" dirty="0" smtClean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0" i="1" kern="0" dirty="0" smtClean="0">
                  <a:solidFill>
                    <a:srgbClr val="002060"/>
                  </a:solidFill>
                  <a:latin typeface="Cambria Math"/>
                  <a:cs typeface="Times New Roman" pitchFamily="18" charset="0"/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:endParaRPr lang="en-IN" sz="2000" dirty="0">
                  <a:solidFill>
                    <a:srgbClr val="B808BC"/>
                  </a:solidFill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0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996064"/>
                <a:ext cx="8712968" cy="4927338"/>
              </a:xfrm>
              <a:prstGeom prst="rect">
                <a:avLst/>
              </a:prstGeom>
              <a:blipFill rotWithShape="1">
                <a:blip r:embed="rId2"/>
                <a:stretch>
                  <a:fillRect l="-1049" t="-9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420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Sorting – Example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1295400"/>
            <a:ext cx="8610600" cy="386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25259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3366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Original list: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10, 30, 20, 80, 70, 10, 60, 40, 70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Sorted in non-decreasing order: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10, 10, 20, 30, 40, 60, 70, 70, 80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Sorted in non-increasing order: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80, 70, 70, 60, 40, 30, 20, 10, 10</a:t>
            </a:r>
          </a:p>
        </p:txBody>
      </p:sp>
    </p:spTree>
    <p:extLst>
      <p:ext uri="{BB962C8B-B14F-4D97-AF65-F5344CB8AC3E}">
        <p14:creationId xmlns:p14="http://schemas.microsoft.com/office/powerpoint/2010/main" xmlns="" val="10173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Selection Sort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Summary of Complexity analysis</a:t>
            </a:r>
            <a:endParaRPr lang="en-IN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30</a:t>
            </a:fld>
            <a:endParaRPr lang="en-IN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0108703"/>
                  </p:ext>
                </p:extLst>
              </p:nvPr>
            </p:nvGraphicFramePr>
            <p:xfrm>
              <a:off x="323528" y="1196752"/>
              <a:ext cx="8536336" cy="23073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718"/>
                    <a:gridCol w="2181626"/>
                    <a:gridCol w="2229235"/>
                    <a:gridCol w="1219200"/>
                    <a:gridCol w="1991557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Comparisons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Movement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Memory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Remarks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1</a:t>
                          </a:r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in sorted order</a:t>
                          </a:r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717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b="0" i="0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sorted</a:t>
                          </a:r>
                          <a:r>
                            <a:rPr lang="en-IN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in reverse order</a:t>
                          </a:r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3</a:t>
                          </a:r>
                        </a:p>
                        <a:p>
                          <a:pPr algn="ctr"/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IN" sz="1600" b="0" i="1" smtClean="0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16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3</m:t>
                                        </m:r>
                                        <m:d>
                                          <m:dPr>
                                            <m:ctrlPr>
                                              <a:rPr lang="en-IN" sz="1600" b="0" i="1" smtClean="0"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IN" sz="1600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IN" sz="1600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IN" sz="16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IN" sz="16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in random</a:t>
                          </a:r>
                          <a:r>
                            <a:rPr lang="en-IN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order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770108703"/>
                  </p:ext>
                </p:extLst>
              </p:nvPr>
            </p:nvGraphicFramePr>
            <p:xfrm>
              <a:off x="323528" y="1196752"/>
              <a:ext cx="8536336" cy="23073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718"/>
                    <a:gridCol w="2181626"/>
                    <a:gridCol w="2229235"/>
                    <a:gridCol w="1219200"/>
                    <a:gridCol w="1991557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Comparisons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Movement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Memory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Remarks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1</a:t>
                          </a:r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1899" t="-69474" r="-249441" b="-23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9178" t="-69474" r="-144658" b="-23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36500" t="-69474" r="-164000" b="-23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in sorted order</a:t>
                          </a:r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717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1899" t="-136441" r="-249441" b="-91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9178" t="-136441" r="-144658" b="-91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36500" t="-136441" r="-164000" b="-91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sorted</a:t>
                          </a:r>
                          <a:r>
                            <a:rPr lang="en-IN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in reverse order</a:t>
                          </a:r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3</a:t>
                          </a:r>
                        </a:p>
                        <a:p>
                          <a:pPr algn="ctr"/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1899" t="-265714" r="-249441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9178" t="-265714" r="-144658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36500" t="-265714" r="-164000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in random</a:t>
                          </a:r>
                          <a:r>
                            <a:rPr lang="en-IN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order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6013417"/>
                  </p:ext>
                </p:extLst>
              </p:nvPr>
            </p:nvGraphicFramePr>
            <p:xfrm>
              <a:off x="1331640" y="3789040"/>
              <a:ext cx="6607810" cy="22777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980"/>
                    <a:gridCol w="2619185"/>
                    <a:gridCol w="1608645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Case</a:t>
                          </a:r>
                          <a:endParaRPr lang="en-IN" sz="1800" b="1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Run time,</a:t>
                          </a:r>
                          <a:r>
                            <a:rPr lang="en-IN" sz="1800" baseline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/>
                          </a:r>
                          <a14:m>
                            <m:oMath xmlns:m="http://schemas.openxmlformats.org/officeDocument/2006/math">
                              <m:r>
                                <a:rPr lang="en-IN" sz="1800" b="1" i="1" baseline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𝑻</m:t>
                              </m:r>
                              <m:r>
                                <a:rPr lang="en-IN" sz="1800" b="1" i="1" baseline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IN" sz="1800" b="1" i="1" baseline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IN" sz="1800" b="1" i="1" baseline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IN" sz="180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Complexity</a:t>
                          </a:r>
                          <a:endParaRPr lang="en-IN" sz="180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Remarks</a:t>
                          </a:r>
                        </a:p>
                      </a:txBody>
                      <a:tcPr horzOverflow="overflow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1</a:t>
                          </a:r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Best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b="0" i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b="0" i="0" smtClean="0">
                                        <a:latin typeface="Cambria Math"/>
                                      </a:rPr>
                                      <m:t>−1)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b="0" i="0" smtClean="0">
                                        <a:latin typeface="Cambria Math"/>
                                      </a:rPr>
                                      <m:t>+3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Worst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  <a:ea typeface="Cambria Math"/>
                                  </a:rPr>
                                  <m:t>≈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b="0" i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b="0" i="0" smtClean="0">
                                        <a:latin typeface="Cambria Math"/>
                                      </a:rPr>
                                      <m:t>−1)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b="0" i="0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b="0" i="0" smtClean="0">
                                        <a:latin typeface="Cambria Math"/>
                                      </a:rPr>
                                      <m:t>+3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 smtClean="0"/>
                        </a:p>
                        <a:p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(Taking</a:t>
                          </a:r>
                          <a:r>
                            <a:rPr lang="en-IN" sz="1600" dirty="0" smtClean="0"/>
                            <a:t/>
                          </a:r>
                          <a14:m>
                            <m:oMath xmlns:m="http://schemas.openxmlformats.org/officeDocument/2006/math">
                              <m:r>
                                <a:rPr lang="en-IN" sz="16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IN" sz="1600" b="0" i="1" smtClean="0">
                                  <a:latin typeface="Cambria Math"/>
                                </a:rPr>
                                <m:t>−1≈</m:t>
                              </m:r>
                              <m:r>
                                <a:rPr lang="en-IN" sz="16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IN" sz="16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1600" dirty="0"/>
                        </a:p>
                        <a:p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Average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976013417"/>
                  </p:ext>
                </p:extLst>
              </p:nvPr>
            </p:nvGraphicFramePr>
            <p:xfrm>
              <a:off x="1331640" y="3789040"/>
              <a:ext cx="6607810" cy="22777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980"/>
                    <a:gridCol w="2619185"/>
                    <a:gridCol w="1608645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Case</a:t>
                          </a:r>
                          <a:endParaRPr lang="en-IN" sz="1800" b="1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2558" t="-8197" r="-119767" b="-532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Complexity</a:t>
                          </a:r>
                          <a:endParaRPr lang="en-IN" sz="180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Remarks</a:t>
                          </a:r>
                        </a:p>
                      </a:txBody>
                      <a:tcPr horzOverflow="overflow"/>
                    </a:tc>
                  </a:tr>
                  <a:tr h="5543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1</a:t>
                          </a:r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2558" t="-72527" r="-119767" b="-2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15909" t="-72527" r="-95076" b="-2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Best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  <a:tr h="5543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2558" t="-174444" r="-119767" b="-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15909" t="-174444" r="-95076" b="-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Worst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  <a:tr h="7981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2558" t="-188550" r="-119767" b="-99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15909" t="-188550" r="-95076" b="-99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Average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34374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9672" y="2708920"/>
            <a:ext cx="5688632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Bubble Sort</a:t>
            </a:r>
            <a:endParaRPr lang="en-IN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97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Bubble Sort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32</a:t>
            </a:fld>
            <a:endParaRPr lang="en-IN"/>
          </a:p>
        </p:txBody>
      </p:sp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346387" y="1393825"/>
            <a:ext cx="799301" cy="3570288"/>
          </a:xfrm>
          <a:prstGeom prst="rect">
            <a:avLst/>
          </a:prstGeom>
          <a:gradFill rotWithShape="1">
            <a:gsLst>
              <a:gs pos="0">
                <a:schemeClr val="accent4">
                  <a:lumMod val="20000"/>
                  <a:lumOff val="80000"/>
                </a:schemeClr>
              </a:gs>
              <a:gs pos="0">
                <a:schemeClr val="accent5">
                  <a:lumMod val="20000"/>
                  <a:lumOff val="80000"/>
                  <a:alpha val="69000"/>
                </a:scheme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25400" cap="flat" cmpd="sng" algn="ctr">
            <a:solidFill>
              <a:srgbClr val="C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8" name="Line 5"/>
          <p:cNvSpPr>
            <a:spLocks noChangeShapeType="1"/>
          </p:cNvSpPr>
          <p:nvPr/>
        </p:nvSpPr>
        <p:spPr bwMode="auto">
          <a:xfrm>
            <a:off x="1230624" y="2200275"/>
            <a:ext cx="79930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346387" y="1854200"/>
            <a:ext cx="83686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Line 8"/>
          <p:cNvSpPr>
            <a:spLocks noChangeShapeType="1"/>
          </p:cNvSpPr>
          <p:nvPr/>
        </p:nvSpPr>
        <p:spPr bwMode="auto">
          <a:xfrm>
            <a:off x="346387" y="1880240"/>
            <a:ext cx="800803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Line 9"/>
          <p:cNvSpPr>
            <a:spLocks noChangeShapeType="1"/>
          </p:cNvSpPr>
          <p:nvPr/>
        </p:nvSpPr>
        <p:spPr bwMode="auto">
          <a:xfrm>
            <a:off x="346387" y="2416815"/>
            <a:ext cx="800803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Line 10"/>
          <p:cNvSpPr>
            <a:spLocks noChangeShapeType="1"/>
          </p:cNvSpPr>
          <p:nvPr/>
        </p:nvSpPr>
        <p:spPr bwMode="auto">
          <a:xfrm>
            <a:off x="346387" y="2971800"/>
            <a:ext cx="800803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Line 11"/>
          <p:cNvSpPr>
            <a:spLocks noChangeShapeType="1"/>
          </p:cNvSpPr>
          <p:nvPr/>
        </p:nvSpPr>
        <p:spPr bwMode="auto">
          <a:xfrm>
            <a:off x="346387" y="4081463"/>
            <a:ext cx="800803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12"/>
          <p:cNvSpPr>
            <a:spLocks noChangeShapeType="1"/>
          </p:cNvSpPr>
          <p:nvPr/>
        </p:nvSpPr>
        <p:spPr bwMode="auto">
          <a:xfrm>
            <a:off x="346387" y="4551385"/>
            <a:ext cx="800803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Line 14"/>
          <p:cNvSpPr>
            <a:spLocks noChangeShapeType="1"/>
          </p:cNvSpPr>
          <p:nvPr/>
        </p:nvSpPr>
        <p:spPr bwMode="auto">
          <a:xfrm>
            <a:off x="730562" y="1816100"/>
            <a:ext cx="0" cy="3460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Line 15"/>
          <p:cNvSpPr>
            <a:spLocks noChangeShapeType="1"/>
          </p:cNvSpPr>
          <p:nvPr/>
        </p:nvSpPr>
        <p:spPr bwMode="auto">
          <a:xfrm>
            <a:off x="730562" y="1595438"/>
            <a:ext cx="0" cy="538162"/>
          </a:xfrm>
          <a:prstGeom prst="line">
            <a:avLst/>
          </a:prstGeom>
          <a:noFill/>
          <a:ln w="38100" cap="flat" cmpd="sng" algn="ctr">
            <a:solidFill>
              <a:srgbClr val="8064A2"/>
            </a:solidFill>
            <a:prstDash val="solid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Line 16"/>
          <p:cNvSpPr>
            <a:spLocks noChangeShapeType="1"/>
          </p:cNvSpPr>
          <p:nvPr/>
        </p:nvSpPr>
        <p:spPr bwMode="auto">
          <a:xfrm>
            <a:off x="730562" y="2199350"/>
            <a:ext cx="0" cy="538162"/>
          </a:xfrm>
          <a:prstGeom prst="line">
            <a:avLst/>
          </a:prstGeom>
          <a:noFill/>
          <a:ln w="38100" cap="flat" cmpd="sng" algn="ctr">
            <a:solidFill>
              <a:srgbClr val="8064A2"/>
            </a:solidFill>
            <a:prstDash val="solid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Line 17"/>
          <p:cNvSpPr>
            <a:spLocks noChangeShapeType="1"/>
          </p:cNvSpPr>
          <p:nvPr/>
        </p:nvSpPr>
        <p:spPr bwMode="auto">
          <a:xfrm>
            <a:off x="730562" y="2819400"/>
            <a:ext cx="0" cy="538163"/>
          </a:xfrm>
          <a:prstGeom prst="line">
            <a:avLst/>
          </a:prstGeom>
          <a:noFill/>
          <a:ln w="38100" cap="flat" cmpd="sng" algn="ctr">
            <a:solidFill>
              <a:srgbClr val="8064A2"/>
            </a:solidFill>
            <a:prstDash val="solid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Line 18"/>
          <p:cNvSpPr>
            <a:spLocks noChangeShapeType="1"/>
          </p:cNvSpPr>
          <p:nvPr/>
        </p:nvSpPr>
        <p:spPr bwMode="auto">
          <a:xfrm>
            <a:off x="730562" y="3775075"/>
            <a:ext cx="0" cy="538163"/>
          </a:xfrm>
          <a:prstGeom prst="line">
            <a:avLst/>
          </a:prstGeom>
          <a:noFill/>
          <a:ln w="38100" cap="flat" cmpd="sng" algn="ctr">
            <a:solidFill>
              <a:srgbClr val="8064A2"/>
            </a:solidFill>
            <a:prstDash val="solid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Line 19"/>
          <p:cNvSpPr>
            <a:spLocks noChangeShapeType="1"/>
          </p:cNvSpPr>
          <p:nvPr/>
        </p:nvSpPr>
        <p:spPr bwMode="auto">
          <a:xfrm>
            <a:off x="730562" y="4389438"/>
            <a:ext cx="0" cy="538162"/>
          </a:xfrm>
          <a:prstGeom prst="line">
            <a:avLst/>
          </a:prstGeom>
          <a:noFill/>
          <a:ln w="38100" cap="flat" cmpd="sng" algn="ctr">
            <a:solidFill>
              <a:srgbClr val="8064A2"/>
            </a:solidFill>
            <a:prstDash val="solid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AutoShape 21"/>
          <p:cNvSpPr>
            <a:spLocks noChangeArrowheads="1"/>
          </p:cNvSpPr>
          <p:nvPr/>
        </p:nvSpPr>
        <p:spPr bwMode="auto">
          <a:xfrm>
            <a:off x="1422712" y="2852738"/>
            <a:ext cx="181795" cy="2035175"/>
          </a:xfrm>
          <a:prstGeom prst="upArrow">
            <a:avLst>
              <a:gd name="adj1" fmla="val 50000"/>
              <a:gd name="adj2" fmla="val 264877"/>
            </a:avLst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948049" y="3546475"/>
            <a:ext cx="0" cy="323850"/>
          </a:xfrm>
          <a:prstGeom prst="line">
            <a:avLst/>
          </a:prstGeom>
          <a:noFill/>
          <a:ln w="28575" cap="flat" cmpd="sng" algn="ctr">
            <a:solidFill>
              <a:srgbClr val="7030A0"/>
            </a:solidFill>
            <a:prstDash val="sysDash"/>
          </a:ln>
          <a:effectLst/>
        </p:spPr>
      </p:cxnSp>
      <p:cxnSp>
        <p:nvCxnSpPr>
          <p:cNvPr id="85" name="Straight Connector 84"/>
          <p:cNvCxnSpPr/>
          <p:nvPr/>
        </p:nvCxnSpPr>
        <p:spPr>
          <a:xfrm>
            <a:off x="518145" y="3532496"/>
            <a:ext cx="0" cy="323850"/>
          </a:xfrm>
          <a:prstGeom prst="line">
            <a:avLst/>
          </a:prstGeom>
          <a:noFill/>
          <a:ln w="28575" cap="flat" cmpd="sng" algn="ctr">
            <a:solidFill>
              <a:srgbClr val="7030A0"/>
            </a:solidFill>
            <a:prstDash val="sysDash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4283968" y="1394785"/>
            <a:ext cx="4410682" cy="3416320"/>
          </a:xfrm>
          <a:prstGeom prst="rect">
            <a:avLst/>
          </a:prstGeom>
          <a:solidFill>
            <a:srgbClr val="ECEFF8">
              <a:alpha val="41961"/>
            </a:srgbClr>
          </a:solidFill>
          <a:ln w="38100">
            <a:solidFill>
              <a:srgbClr val="C00000"/>
            </a:solidFill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sorting process proceeds in </a:t>
            </a:r>
            <a:r>
              <a:rPr lang="en-I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several passes</a:t>
            </a:r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en-I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every pass we go on </a:t>
            </a:r>
            <a:r>
              <a:rPr lang="en-I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comparing </a:t>
            </a:r>
            <a:r>
              <a:rPr lang="en-I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neighbouring pairs</a:t>
            </a:r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I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swap</a:t>
            </a:r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them if out of order.</a:t>
            </a:r>
          </a:p>
          <a:p>
            <a:pPr marL="342900" indent="-34290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en-I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every pass, the largest of the elements </a:t>
            </a:r>
            <a:r>
              <a:rPr lang="en-I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under considering </a:t>
            </a:r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will </a:t>
            </a:r>
            <a:r>
              <a:rPr lang="en-I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bubble</a:t>
            </a:r>
            <a:r>
              <a:rPr lang="en-IN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the top (i.e., the right).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0624" y="1354435"/>
            <a:ext cx="2693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every iteration heaviest element drops at the bottom.</a:t>
            </a:r>
            <a:endParaRPr lang="en-IN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0600" y="418300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bottom moves upward.</a:t>
            </a:r>
            <a:endParaRPr lang="en-IN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2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Bubble Sort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33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26004" y="1412776"/>
            <a:ext cx="7272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the passes proceed</a:t>
            </a:r>
            <a:r>
              <a:rPr lang="en-I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IN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pass 1</a:t>
            </a:r>
            <a:r>
              <a:rPr lang="en-IN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we consider index </a:t>
            </a:r>
            <a:r>
              <a:rPr lang="en-IN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 to n-1.</a:t>
            </a: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IN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pass 2</a:t>
            </a:r>
            <a:r>
              <a:rPr lang="en-IN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we consider index </a:t>
            </a:r>
            <a:r>
              <a:rPr lang="en-IN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 to n-2.</a:t>
            </a: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IN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pass 3</a:t>
            </a:r>
            <a:r>
              <a:rPr lang="en-IN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we consider index </a:t>
            </a:r>
            <a:r>
              <a:rPr lang="en-IN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 to n-3.</a:t>
            </a: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……</a:t>
            </a:r>
            <a:endParaRPr lang="en-I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……</a:t>
            </a:r>
            <a:endParaRPr lang="en-I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en-IN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IN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pass n-1</a:t>
            </a:r>
            <a:r>
              <a:rPr lang="en-IN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we consider index </a:t>
            </a:r>
            <a:r>
              <a:rPr lang="en-IN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 to 1.</a:t>
            </a:r>
            <a:endParaRPr lang="en-IN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4930" y="116632"/>
            <a:ext cx="8712968" cy="79776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Bubble Sort - Example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34</a:t>
            </a:fld>
            <a:endParaRPr lang="en-IN"/>
          </a:p>
        </p:txBody>
      </p:sp>
      <p:grpSp>
        <p:nvGrpSpPr>
          <p:cNvPr id="139" name="Group 138"/>
          <p:cNvGrpSpPr/>
          <p:nvPr/>
        </p:nvGrpSpPr>
        <p:grpSpPr>
          <a:xfrm>
            <a:off x="365125" y="1709738"/>
            <a:ext cx="4130675" cy="500062"/>
            <a:chOff x="365125" y="2166938"/>
            <a:chExt cx="4130675" cy="500062"/>
          </a:xfrm>
        </p:grpSpPr>
        <p:sp>
          <p:nvSpPr>
            <p:cNvPr id="140" name="Rectangle 12"/>
            <p:cNvSpPr>
              <a:spLocks noChangeArrowheads="1"/>
            </p:cNvSpPr>
            <p:nvPr/>
          </p:nvSpPr>
          <p:spPr bwMode="auto">
            <a:xfrm>
              <a:off x="838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141" name="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</a:p>
          </p:txBody>
        </p:sp>
        <p:sp>
          <p:nvSpPr>
            <p:cNvPr id="142" name="Rectangle 14"/>
            <p:cNvSpPr>
              <a:spLocks noChangeArrowheads="1"/>
            </p:cNvSpPr>
            <p:nvPr/>
          </p:nvSpPr>
          <p:spPr bwMode="auto">
            <a:xfrm>
              <a:off x="1752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</a:p>
          </p:txBody>
        </p:sp>
        <p:sp>
          <p:nvSpPr>
            <p:cNvPr id="143" name="Rectangle 15"/>
            <p:cNvSpPr>
              <a:spLocks noChangeArrowheads="1"/>
            </p:cNvSpPr>
            <p:nvPr/>
          </p:nvSpPr>
          <p:spPr bwMode="auto">
            <a:xfrm>
              <a:off x="22098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</a:p>
          </p:txBody>
        </p:sp>
        <p:sp>
          <p:nvSpPr>
            <p:cNvPr id="144" name="Rectangle 16"/>
            <p:cNvSpPr>
              <a:spLocks noChangeArrowheads="1"/>
            </p:cNvSpPr>
            <p:nvPr/>
          </p:nvSpPr>
          <p:spPr bwMode="auto">
            <a:xfrm>
              <a:off x="26670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7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45" name="Rectangle 17"/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</a:p>
          </p:txBody>
        </p:sp>
        <p:sp>
          <p:nvSpPr>
            <p:cNvPr id="146" name="Rectangle 18"/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47" name="Rectangle 19"/>
            <p:cNvSpPr>
              <a:spLocks noChangeArrowheads="1"/>
            </p:cNvSpPr>
            <p:nvPr/>
          </p:nvSpPr>
          <p:spPr bwMode="auto">
            <a:xfrm>
              <a:off x="4038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</a:p>
          </p:txBody>
        </p:sp>
        <p:sp>
          <p:nvSpPr>
            <p:cNvPr id="148" name="Text Box 20"/>
            <p:cNvSpPr txBox="1">
              <a:spLocks noChangeArrowheads="1"/>
            </p:cNvSpPr>
            <p:nvPr/>
          </p:nvSpPr>
          <p:spPr bwMode="auto">
            <a:xfrm>
              <a:off x="365125" y="2166938"/>
              <a:ext cx="442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itchFamily="34" charset="0"/>
                </a:rPr>
                <a:t>x:</a:t>
              </a:r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228600" y="78483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Pass: 1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50" name="Curved Up Arrow 149"/>
          <p:cNvSpPr/>
          <p:nvPr/>
        </p:nvSpPr>
        <p:spPr>
          <a:xfrm>
            <a:off x="990600" y="2245056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Curved Up Arrow 150"/>
          <p:cNvSpPr/>
          <p:nvPr/>
        </p:nvSpPr>
        <p:spPr>
          <a:xfrm rot="10800000">
            <a:off x="990600" y="1246495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2" name="Group 151"/>
          <p:cNvGrpSpPr/>
          <p:nvPr/>
        </p:nvGrpSpPr>
        <p:grpSpPr>
          <a:xfrm>
            <a:off x="365125" y="2977843"/>
            <a:ext cx="4130675" cy="500062"/>
            <a:chOff x="365125" y="2166938"/>
            <a:chExt cx="4130675" cy="500062"/>
          </a:xfrm>
        </p:grpSpPr>
        <p:sp>
          <p:nvSpPr>
            <p:cNvPr id="153" name="Rectangle 12"/>
            <p:cNvSpPr>
              <a:spLocks noChangeArrowheads="1"/>
            </p:cNvSpPr>
            <p:nvPr/>
          </p:nvSpPr>
          <p:spPr bwMode="auto">
            <a:xfrm>
              <a:off x="838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154" name="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</a:p>
          </p:txBody>
        </p:sp>
        <p:sp>
          <p:nvSpPr>
            <p:cNvPr id="155" name="Rectangle 14"/>
            <p:cNvSpPr>
              <a:spLocks noChangeArrowheads="1"/>
            </p:cNvSpPr>
            <p:nvPr/>
          </p:nvSpPr>
          <p:spPr bwMode="auto">
            <a:xfrm>
              <a:off x="1752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</a:p>
          </p:txBody>
        </p:sp>
        <p:sp>
          <p:nvSpPr>
            <p:cNvPr id="156" name="Rectangle 15"/>
            <p:cNvSpPr>
              <a:spLocks noChangeArrowheads="1"/>
            </p:cNvSpPr>
            <p:nvPr/>
          </p:nvSpPr>
          <p:spPr bwMode="auto">
            <a:xfrm>
              <a:off x="22098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</a:p>
          </p:txBody>
        </p:sp>
        <p:sp>
          <p:nvSpPr>
            <p:cNvPr id="157" name="Rectangle 16"/>
            <p:cNvSpPr>
              <a:spLocks noChangeArrowheads="1"/>
            </p:cNvSpPr>
            <p:nvPr/>
          </p:nvSpPr>
          <p:spPr bwMode="auto">
            <a:xfrm>
              <a:off x="26670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7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58" name="Rectangle 17"/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</a:p>
          </p:txBody>
        </p:sp>
        <p:sp>
          <p:nvSpPr>
            <p:cNvPr id="159" name="Rectangle 18"/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60" name="Rectangle 19"/>
            <p:cNvSpPr>
              <a:spLocks noChangeArrowheads="1"/>
            </p:cNvSpPr>
            <p:nvPr/>
          </p:nvSpPr>
          <p:spPr bwMode="auto">
            <a:xfrm>
              <a:off x="4038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</a:p>
          </p:txBody>
        </p:sp>
        <p:sp>
          <p:nvSpPr>
            <p:cNvPr id="161" name="Text Box 20"/>
            <p:cNvSpPr txBox="1">
              <a:spLocks noChangeArrowheads="1"/>
            </p:cNvSpPr>
            <p:nvPr/>
          </p:nvSpPr>
          <p:spPr bwMode="auto">
            <a:xfrm>
              <a:off x="365125" y="2166938"/>
              <a:ext cx="442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itchFamily="34" charset="0"/>
                </a:rPr>
                <a:t>x:</a:t>
              </a:r>
            </a:p>
          </p:txBody>
        </p:sp>
      </p:grpSp>
      <p:sp>
        <p:nvSpPr>
          <p:cNvPr id="162" name="Curved Up Arrow 161"/>
          <p:cNvSpPr/>
          <p:nvPr/>
        </p:nvSpPr>
        <p:spPr>
          <a:xfrm>
            <a:off x="1447800" y="3513161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Curved Up Arrow 162"/>
          <p:cNvSpPr/>
          <p:nvPr/>
        </p:nvSpPr>
        <p:spPr>
          <a:xfrm rot="10800000">
            <a:off x="1447800" y="2514600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4" name="Group 163"/>
          <p:cNvGrpSpPr/>
          <p:nvPr/>
        </p:nvGrpSpPr>
        <p:grpSpPr>
          <a:xfrm>
            <a:off x="365125" y="4265282"/>
            <a:ext cx="4130675" cy="500062"/>
            <a:chOff x="365125" y="2166938"/>
            <a:chExt cx="4130675" cy="500062"/>
          </a:xfrm>
        </p:grpSpPr>
        <p:sp>
          <p:nvSpPr>
            <p:cNvPr id="165" name="Rectangle 12"/>
            <p:cNvSpPr>
              <a:spLocks noChangeArrowheads="1"/>
            </p:cNvSpPr>
            <p:nvPr/>
          </p:nvSpPr>
          <p:spPr bwMode="auto">
            <a:xfrm>
              <a:off x="838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166" name="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67" name="Rectangle 14"/>
            <p:cNvSpPr>
              <a:spLocks noChangeArrowheads="1"/>
            </p:cNvSpPr>
            <p:nvPr/>
          </p:nvSpPr>
          <p:spPr bwMode="auto">
            <a:xfrm>
              <a:off x="1752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68" name="Rectangle 15"/>
            <p:cNvSpPr>
              <a:spLocks noChangeArrowheads="1"/>
            </p:cNvSpPr>
            <p:nvPr/>
          </p:nvSpPr>
          <p:spPr bwMode="auto">
            <a:xfrm>
              <a:off x="22098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</a:p>
          </p:txBody>
        </p:sp>
        <p:sp>
          <p:nvSpPr>
            <p:cNvPr id="169" name="Rectangle 16"/>
            <p:cNvSpPr>
              <a:spLocks noChangeArrowheads="1"/>
            </p:cNvSpPr>
            <p:nvPr/>
          </p:nvSpPr>
          <p:spPr bwMode="auto">
            <a:xfrm>
              <a:off x="26670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7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70" name="Rectangle 17"/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</a:p>
          </p:txBody>
        </p:sp>
        <p:sp>
          <p:nvSpPr>
            <p:cNvPr id="171" name="Rectangle 18"/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72" name="Rectangle 19"/>
            <p:cNvSpPr>
              <a:spLocks noChangeArrowheads="1"/>
            </p:cNvSpPr>
            <p:nvPr/>
          </p:nvSpPr>
          <p:spPr bwMode="auto">
            <a:xfrm>
              <a:off x="4038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</a:p>
          </p:txBody>
        </p:sp>
        <p:sp>
          <p:nvSpPr>
            <p:cNvPr id="173" name="Text Box 20"/>
            <p:cNvSpPr txBox="1">
              <a:spLocks noChangeArrowheads="1"/>
            </p:cNvSpPr>
            <p:nvPr/>
          </p:nvSpPr>
          <p:spPr bwMode="auto">
            <a:xfrm>
              <a:off x="365125" y="2166938"/>
              <a:ext cx="442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itchFamily="34" charset="0"/>
                </a:rPr>
                <a:t>x:</a:t>
              </a:r>
            </a:p>
          </p:txBody>
        </p:sp>
      </p:grpSp>
      <p:sp>
        <p:nvSpPr>
          <p:cNvPr id="174" name="Curved Up Arrow 173"/>
          <p:cNvSpPr/>
          <p:nvPr/>
        </p:nvSpPr>
        <p:spPr>
          <a:xfrm>
            <a:off x="1905000" y="4800600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Curved Up Arrow 174"/>
          <p:cNvSpPr/>
          <p:nvPr/>
        </p:nvSpPr>
        <p:spPr>
          <a:xfrm rot="10800000">
            <a:off x="1905000" y="3802039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365125" y="5408282"/>
            <a:ext cx="4130675" cy="500062"/>
            <a:chOff x="365125" y="2166938"/>
            <a:chExt cx="4130675" cy="500062"/>
          </a:xfrm>
        </p:grpSpPr>
        <p:sp>
          <p:nvSpPr>
            <p:cNvPr id="177" name="Rectangle 12"/>
            <p:cNvSpPr>
              <a:spLocks noChangeArrowheads="1"/>
            </p:cNvSpPr>
            <p:nvPr/>
          </p:nvSpPr>
          <p:spPr bwMode="auto">
            <a:xfrm>
              <a:off x="838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178" name="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79" name="Rectangle 14"/>
            <p:cNvSpPr>
              <a:spLocks noChangeArrowheads="1"/>
            </p:cNvSpPr>
            <p:nvPr/>
          </p:nvSpPr>
          <p:spPr bwMode="auto">
            <a:xfrm>
              <a:off x="1752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80" name="Rectangle 15"/>
            <p:cNvSpPr>
              <a:spLocks noChangeArrowheads="1"/>
            </p:cNvSpPr>
            <p:nvPr/>
          </p:nvSpPr>
          <p:spPr bwMode="auto">
            <a:xfrm>
              <a:off x="22098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81" name="Rectangle 16"/>
            <p:cNvSpPr>
              <a:spLocks noChangeArrowheads="1"/>
            </p:cNvSpPr>
            <p:nvPr/>
          </p:nvSpPr>
          <p:spPr bwMode="auto">
            <a:xfrm>
              <a:off x="26670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7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82" name="Rectangle 17"/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</a:p>
          </p:txBody>
        </p:sp>
        <p:sp>
          <p:nvSpPr>
            <p:cNvPr id="183" name="Rectangle 18"/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84" name="Rectangle 19"/>
            <p:cNvSpPr>
              <a:spLocks noChangeArrowheads="1"/>
            </p:cNvSpPr>
            <p:nvPr/>
          </p:nvSpPr>
          <p:spPr bwMode="auto">
            <a:xfrm>
              <a:off x="4038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</a:p>
          </p:txBody>
        </p:sp>
        <p:sp>
          <p:nvSpPr>
            <p:cNvPr id="185" name="Text Box 20"/>
            <p:cNvSpPr txBox="1">
              <a:spLocks noChangeArrowheads="1"/>
            </p:cNvSpPr>
            <p:nvPr/>
          </p:nvSpPr>
          <p:spPr bwMode="auto">
            <a:xfrm>
              <a:off x="365125" y="2166938"/>
              <a:ext cx="442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itchFamily="34" charset="0"/>
                </a:rPr>
                <a:t>x:</a:t>
              </a:r>
            </a:p>
          </p:txBody>
        </p:sp>
      </p:grpSp>
      <p:sp>
        <p:nvSpPr>
          <p:cNvPr id="186" name="Curved Up Arrow 185"/>
          <p:cNvSpPr/>
          <p:nvPr/>
        </p:nvSpPr>
        <p:spPr>
          <a:xfrm>
            <a:off x="2416793" y="5943600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Curved Up Arrow 186"/>
          <p:cNvSpPr/>
          <p:nvPr/>
        </p:nvSpPr>
        <p:spPr>
          <a:xfrm rot="10800000">
            <a:off x="2416793" y="4945039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8" name="Group 187"/>
          <p:cNvGrpSpPr/>
          <p:nvPr/>
        </p:nvGrpSpPr>
        <p:grpSpPr>
          <a:xfrm>
            <a:off x="4860925" y="1682443"/>
            <a:ext cx="4130675" cy="500062"/>
            <a:chOff x="365125" y="2166938"/>
            <a:chExt cx="4130675" cy="500062"/>
          </a:xfrm>
        </p:grpSpPr>
        <p:sp>
          <p:nvSpPr>
            <p:cNvPr id="189" name="Rectangle 12"/>
            <p:cNvSpPr>
              <a:spLocks noChangeArrowheads="1"/>
            </p:cNvSpPr>
            <p:nvPr/>
          </p:nvSpPr>
          <p:spPr bwMode="auto">
            <a:xfrm>
              <a:off x="838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190" name="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91" name="Rectangle 14"/>
            <p:cNvSpPr>
              <a:spLocks noChangeArrowheads="1"/>
            </p:cNvSpPr>
            <p:nvPr/>
          </p:nvSpPr>
          <p:spPr bwMode="auto">
            <a:xfrm>
              <a:off x="1752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92" name="Rectangle 15"/>
            <p:cNvSpPr>
              <a:spLocks noChangeArrowheads="1"/>
            </p:cNvSpPr>
            <p:nvPr/>
          </p:nvSpPr>
          <p:spPr bwMode="auto">
            <a:xfrm>
              <a:off x="22098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93" name="Rectangle 16"/>
            <p:cNvSpPr>
              <a:spLocks noChangeArrowheads="1"/>
            </p:cNvSpPr>
            <p:nvPr/>
          </p:nvSpPr>
          <p:spPr bwMode="auto">
            <a:xfrm>
              <a:off x="26670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7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94" name="Rectangle 17"/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</a:p>
          </p:txBody>
        </p:sp>
        <p:sp>
          <p:nvSpPr>
            <p:cNvPr id="195" name="Rectangle 18"/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96" name="Rectangle 19"/>
            <p:cNvSpPr>
              <a:spLocks noChangeArrowheads="1"/>
            </p:cNvSpPr>
            <p:nvPr/>
          </p:nvSpPr>
          <p:spPr bwMode="auto">
            <a:xfrm>
              <a:off x="4038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</a:p>
          </p:txBody>
        </p:sp>
        <p:sp>
          <p:nvSpPr>
            <p:cNvPr id="197" name="Text Box 20"/>
            <p:cNvSpPr txBox="1">
              <a:spLocks noChangeArrowheads="1"/>
            </p:cNvSpPr>
            <p:nvPr/>
          </p:nvSpPr>
          <p:spPr bwMode="auto">
            <a:xfrm>
              <a:off x="365125" y="2166938"/>
              <a:ext cx="442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itchFamily="34" charset="0"/>
                </a:rPr>
                <a:t>x:</a:t>
              </a:r>
            </a:p>
          </p:txBody>
        </p:sp>
      </p:grpSp>
      <p:sp>
        <p:nvSpPr>
          <p:cNvPr id="198" name="Curved Up Arrow 197"/>
          <p:cNvSpPr/>
          <p:nvPr/>
        </p:nvSpPr>
        <p:spPr>
          <a:xfrm>
            <a:off x="7315200" y="2217761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Curved Up Arrow 198"/>
          <p:cNvSpPr/>
          <p:nvPr/>
        </p:nvSpPr>
        <p:spPr>
          <a:xfrm rot="10800000">
            <a:off x="7315200" y="1219200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4860925" y="2969882"/>
            <a:ext cx="4130675" cy="500062"/>
            <a:chOff x="365125" y="2166938"/>
            <a:chExt cx="4130675" cy="500062"/>
          </a:xfrm>
        </p:grpSpPr>
        <p:sp>
          <p:nvSpPr>
            <p:cNvPr id="201" name="Rectangle 12"/>
            <p:cNvSpPr>
              <a:spLocks noChangeArrowheads="1"/>
            </p:cNvSpPr>
            <p:nvPr/>
          </p:nvSpPr>
          <p:spPr bwMode="auto">
            <a:xfrm>
              <a:off x="838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202" name="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03" name="Rectangle 14"/>
            <p:cNvSpPr>
              <a:spLocks noChangeArrowheads="1"/>
            </p:cNvSpPr>
            <p:nvPr/>
          </p:nvSpPr>
          <p:spPr bwMode="auto">
            <a:xfrm>
              <a:off x="1752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04" name="Rectangle 15"/>
            <p:cNvSpPr>
              <a:spLocks noChangeArrowheads="1"/>
            </p:cNvSpPr>
            <p:nvPr/>
          </p:nvSpPr>
          <p:spPr bwMode="auto">
            <a:xfrm>
              <a:off x="22098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05" name="Rectangle 16"/>
            <p:cNvSpPr>
              <a:spLocks noChangeArrowheads="1"/>
            </p:cNvSpPr>
            <p:nvPr/>
          </p:nvSpPr>
          <p:spPr bwMode="auto">
            <a:xfrm>
              <a:off x="26670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06" name="Rectangle 17"/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72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07" name="Rectangle 18"/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08" name="Rectangle 19"/>
            <p:cNvSpPr>
              <a:spLocks noChangeArrowheads="1"/>
            </p:cNvSpPr>
            <p:nvPr/>
          </p:nvSpPr>
          <p:spPr bwMode="auto">
            <a:xfrm>
              <a:off x="4038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</a:p>
          </p:txBody>
        </p:sp>
        <p:sp>
          <p:nvSpPr>
            <p:cNvPr id="209" name="Text Box 20"/>
            <p:cNvSpPr txBox="1">
              <a:spLocks noChangeArrowheads="1"/>
            </p:cNvSpPr>
            <p:nvPr/>
          </p:nvSpPr>
          <p:spPr bwMode="auto">
            <a:xfrm>
              <a:off x="365125" y="2166938"/>
              <a:ext cx="442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itchFamily="34" charset="0"/>
                </a:rPr>
                <a:t>x:</a:t>
              </a:r>
            </a:p>
          </p:txBody>
        </p:sp>
      </p:grpSp>
      <p:sp>
        <p:nvSpPr>
          <p:cNvPr id="210" name="Curved Up Arrow 209"/>
          <p:cNvSpPr/>
          <p:nvPr/>
        </p:nvSpPr>
        <p:spPr>
          <a:xfrm>
            <a:off x="7778088" y="3505200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Curved Up Arrow 210"/>
          <p:cNvSpPr/>
          <p:nvPr/>
        </p:nvSpPr>
        <p:spPr>
          <a:xfrm rot="10800000">
            <a:off x="7778088" y="2506639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2" name="Group 211"/>
          <p:cNvGrpSpPr/>
          <p:nvPr/>
        </p:nvGrpSpPr>
        <p:grpSpPr>
          <a:xfrm>
            <a:off x="4860925" y="4265282"/>
            <a:ext cx="4130675" cy="500062"/>
            <a:chOff x="365125" y="2166938"/>
            <a:chExt cx="4130675" cy="500062"/>
          </a:xfrm>
        </p:grpSpPr>
        <p:sp>
          <p:nvSpPr>
            <p:cNvPr id="213" name="Rectangle 12"/>
            <p:cNvSpPr>
              <a:spLocks noChangeArrowheads="1"/>
            </p:cNvSpPr>
            <p:nvPr/>
          </p:nvSpPr>
          <p:spPr bwMode="auto">
            <a:xfrm>
              <a:off x="838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214" name="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15" name="Rectangle 14"/>
            <p:cNvSpPr>
              <a:spLocks noChangeArrowheads="1"/>
            </p:cNvSpPr>
            <p:nvPr/>
          </p:nvSpPr>
          <p:spPr bwMode="auto">
            <a:xfrm>
              <a:off x="1752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16" name="Rectangle 15"/>
            <p:cNvSpPr>
              <a:spLocks noChangeArrowheads="1"/>
            </p:cNvSpPr>
            <p:nvPr/>
          </p:nvSpPr>
          <p:spPr bwMode="auto">
            <a:xfrm>
              <a:off x="22098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17" name="Rectangle 16"/>
            <p:cNvSpPr>
              <a:spLocks noChangeArrowheads="1"/>
            </p:cNvSpPr>
            <p:nvPr/>
          </p:nvSpPr>
          <p:spPr bwMode="auto">
            <a:xfrm>
              <a:off x="26670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18" name="Rectangle 17"/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19" name="Rectangle 18"/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72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20" name="Rectangle 19"/>
            <p:cNvSpPr>
              <a:spLocks noChangeArrowheads="1"/>
            </p:cNvSpPr>
            <p:nvPr/>
          </p:nvSpPr>
          <p:spPr bwMode="auto">
            <a:xfrm>
              <a:off x="4038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</a:p>
          </p:txBody>
        </p:sp>
        <p:sp>
          <p:nvSpPr>
            <p:cNvPr id="221" name="Text Box 20"/>
            <p:cNvSpPr txBox="1">
              <a:spLocks noChangeArrowheads="1"/>
            </p:cNvSpPr>
            <p:nvPr/>
          </p:nvSpPr>
          <p:spPr bwMode="auto">
            <a:xfrm>
              <a:off x="365125" y="2166938"/>
              <a:ext cx="442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itchFamily="34" charset="0"/>
                </a:rPr>
                <a:t>x:</a:t>
              </a:r>
            </a:p>
          </p:txBody>
        </p:sp>
      </p:grpSp>
      <p:sp>
        <p:nvSpPr>
          <p:cNvPr id="222" name="Curved Up Arrow 221"/>
          <p:cNvSpPr/>
          <p:nvPr/>
        </p:nvSpPr>
        <p:spPr>
          <a:xfrm>
            <a:off x="8202304" y="4800600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Curved Up Arrow 222"/>
          <p:cNvSpPr/>
          <p:nvPr/>
        </p:nvSpPr>
        <p:spPr>
          <a:xfrm rot="10800000">
            <a:off x="8202304" y="3802039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4860925" y="5408282"/>
            <a:ext cx="4130675" cy="500062"/>
            <a:chOff x="365125" y="2166938"/>
            <a:chExt cx="4130675" cy="500062"/>
          </a:xfrm>
        </p:grpSpPr>
        <p:sp>
          <p:nvSpPr>
            <p:cNvPr id="225" name="Rectangle 12"/>
            <p:cNvSpPr>
              <a:spLocks noChangeArrowheads="1"/>
            </p:cNvSpPr>
            <p:nvPr/>
          </p:nvSpPr>
          <p:spPr bwMode="auto">
            <a:xfrm>
              <a:off x="838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226" name="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27" name="Rectangle 14"/>
            <p:cNvSpPr>
              <a:spLocks noChangeArrowheads="1"/>
            </p:cNvSpPr>
            <p:nvPr/>
          </p:nvSpPr>
          <p:spPr bwMode="auto">
            <a:xfrm>
              <a:off x="1752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28" name="Rectangle 15"/>
            <p:cNvSpPr>
              <a:spLocks noChangeArrowheads="1"/>
            </p:cNvSpPr>
            <p:nvPr/>
          </p:nvSpPr>
          <p:spPr bwMode="auto">
            <a:xfrm>
              <a:off x="22098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29" name="Rectangle 16"/>
            <p:cNvSpPr>
              <a:spLocks noChangeArrowheads="1"/>
            </p:cNvSpPr>
            <p:nvPr/>
          </p:nvSpPr>
          <p:spPr bwMode="auto">
            <a:xfrm>
              <a:off x="26670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30" name="Rectangle 17"/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31" name="Rectangle 18"/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32" name="Rectangle 19"/>
            <p:cNvSpPr>
              <a:spLocks noChangeArrowheads="1"/>
            </p:cNvSpPr>
            <p:nvPr/>
          </p:nvSpPr>
          <p:spPr bwMode="auto">
            <a:xfrm>
              <a:off x="4038600" y="2209800"/>
              <a:ext cx="457200" cy="4572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72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33" name="Text Box 20"/>
            <p:cNvSpPr txBox="1">
              <a:spLocks noChangeArrowheads="1"/>
            </p:cNvSpPr>
            <p:nvPr/>
          </p:nvSpPr>
          <p:spPr bwMode="auto">
            <a:xfrm>
              <a:off x="365125" y="2166938"/>
              <a:ext cx="442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itchFamily="34" charset="0"/>
                </a:rPr>
                <a:t>x: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88855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8381" y="74428"/>
            <a:ext cx="8712968" cy="8367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Bubble Sort - Example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35</a:t>
            </a:fld>
            <a:endParaRPr lang="en-IN"/>
          </a:p>
        </p:txBody>
      </p:sp>
      <p:grpSp>
        <p:nvGrpSpPr>
          <p:cNvPr id="91" name="Group 90"/>
          <p:cNvGrpSpPr/>
          <p:nvPr/>
        </p:nvGrpSpPr>
        <p:grpSpPr>
          <a:xfrm>
            <a:off x="365125" y="1709738"/>
            <a:ext cx="4130675" cy="500062"/>
            <a:chOff x="365125" y="2166938"/>
            <a:chExt cx="4130675" cy="500062"/>
          </a:xfrm>
        </p:grpSpPr>
        <p:sp>
          <p:nvSpPr>
            <p:cNvPr id="92" name="Rectangle 12"/>
            <p:cNvSpPr>
              <a:spLocks noChangeArrowheads="1"/>
            </p:cNvSpPr>
            <p:nvPr/>
          </p:nvSpPr>
          <p:spPr bwMode="auto">
            <a:xfrm>
              <a:off x="838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93" name="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94" name="Rectangle 14"/>
            <p:cNvSpPr>
              <a:spLocks noChangeArrowheads="1"/>
            </p:cNvSpPr>
            <p:nvPr/>
          </p:nvSpPr>
          <p:spPr bwMode="auto">
            <a:xfrm>
              <a:off x="1752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95" name="Rectangle 15"/>
            <p:cNvSpPr>
              <a:spLocks noChangeArrowheads="1"/>
            </p:cNvSpPr>
            <p:nvPr/>
          </p:nvSpPr>
          <p:spPr bwMode="auto">
            <a:xfrm>
              <a:off x="22098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96" name="Rectangle 16"/>
            <p:cNvSpPr>
              <a:spLocks noChangeArrowheads="1"/>
            </p:cNvSpPr>
            <p:nvPr/>
          </p:nvSpPr>
          <p:spPr bwMode="auto">
            <a:xfrm>
              <a:off x="26670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97" name="Rectangle 17"/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98" name="Rectangle 18"/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99" name="Rectangle 19"/>
            <p:cNvSpPr>
              <a:spLocks noChangeArrowheads="1"/>
            </p:cNvSpPr>
            <p:nvPr/>
          </p:nvSpPr>
          <p:spPr bwMode="auto">
            <a:xfrm>
              <a:off x="4038600" y="2209800"/>
              <a:ext cx="457200" cy="4572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72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00" name="Text Box 20"/>
            <p:cNvSpPr txBox="1">
              <a:spLocks noChangeArrowheads="1"/>
            </p:cNvSpPr>
            <p:nvPr/>
          </p:nvSpPr>
          <p:spPr bwMode="auto">
            <a:xfrm>
              <a:off x="365125" y="2166938"/>
              <a:ext cx="442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itchFamily="34" charset="0"/>
                </a:rPr>
                <a:t>x:</a:t>
              </a: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228600" y="80609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Pass: 2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02" name="Curved Up Arrow 101"/>
          <p:cNvSpPr/>
          <p:nvPr/>
        </p:nvSpPr>
        <p:spPr>
          <a:xfrm>
            <a:off x="990600" y="2245056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Curved Up Arrow 102"/>
          <p:cNvSpPr/>
          <p:nvPr/>
        </p:nvSpPr>
        <p:spPr>
          <a:xfrm rot="10800000">
            <a:off x="990600" y="1246495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365125" y="2977843"/>
            <a:ext cx="4130675" cy="500062"/>
            <a:chOff x="365125" y="2166938"/>
            <a:chExt cx="4130675" cy="500062"/>
          </a:xfrm>
        </p:grpSpPr>
        <p:sp>
          <p:nvSpPr>
            <p:cNvPr id="105" name="Rectangle 12"/>
            <p:cNvSpPr>
              <a:spLocks noChangeArrowheads="1"/>
            </p:cNvSpPr>
            <p:nvPr/>
          </p:nvSpPr>
          <p:spPr bwMode="auto">
            <a:xfrm>
              <a:off x="838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06" name="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07" name="Rectangle 14"/>
            <p:cNvSpPr>
              <a:spLocks noChangeArrowheads="1"/>
            </p:cNvSpPr>
            <p:nvPr/>
          </p:nvSpPr>
          <p:spPr bwMode="auto">
            <a:xfrm>
              <a:off x="1752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08" name="Rectangle 15"/>
            <p:cNvSpPr>
              <a:spLocks noChangeArrowheads="1"/>
            </p:cNvSpPr>
            <p:nvPr/>
          </p:nvSpPr>
          <p:spPr bwMode="auto">
            <a:xfrm>
              <a:off x="22098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09" name="Rectangle 16"/>
            <p:cNvSpPr>
              <a:spLocks noChangeArrowheads="1"/>
            </p:cNvSpPr>
            <p:nvPr/>
          </p:nvSpPr>
          <p:spPr bwMode="auto">
            <a:xfrm>
              <a:off x="26670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10" name="Rectangle 17"/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11" name="Rectangle 18"/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12" name="Rectangle 19"/>
            <p:cNvSpPr>
              <a:spLocks noChangeArrowheads="1"/>
            </p:cNvSpPr>
            <p:nvPr/>
          </p:nvSpPr>
          <p:spPr bwMode="auto">
            <a:xfrm>
              <a:off x="4038600" y="2209800"/>
              <a:ext cx="457200" cy="4572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72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13" name="Text Box 20"/>
            <p:cNvSpPr txBox="1">
              <a:spLocks noChangeArrowheads="1"/>
            </p:cNvSpPr>
            <p:nvPr/>
          </p:nvSpPr>
          <p:spPr bwMode="auto">
            <a:xfrm>
              <a:off x="365125" y="2166938"/>
              <a:ext cx="442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itchFamily="34" charset="0"/>
                </a:rPr>
                <a:t>x:</a:t>
              </a:r>
            </a:p>
          </p:txBody>
        </p:sp>
      </p:grpSp>
      <p:sp>
        <p:nvSpPr>
          <p:cNvPr id="114" name="Curved Up Arrow 113"/>
          <p:cNvSpPr/>
          <p:nvPr/>
        </p:nvSpPr>
        <p:spPr>
          <a:xfrm>
            <a:off x="1447800" y="3513161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Curved Up Arrow 114"/>
          <p:cNvSpPr/>
          <p:nvPr/>
        </p:nvSpPr>
        <p:spPr>
          <a:xfrm rot="10800000">
            <a:off x="1447800" y="2514600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365125" y="4265282"/>
            <a:ext cx="4130675" cy="500062"/>
            <a:chOff x="365125" y="2166938"/>
            <a:chExt cx="4130675" cy="500062"/>
          </a:xfrm>
        </p:grpSpPr>
        <p:sp>
          <p:nvSpPr>
            <p:cNvPr id="117" name="Rectangle 12"/>
            <p:cNvSpPr>
              <a:spLocks noChangeArrowheads="1"/>
            </p:cNvSpPr>
            <p:nvPr/>
          </p:nvSpPr>
          <p:spPr bwMode="auto">
            <a:xfrm>
              <a:off x="838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18" name="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119" name="Rectangle 14"/>
            <p:cNvSpPr>
              <a:spLocks noChangeArrowheads="1"/>
            </p:cNvSpPr>
            <p:nvPr/>
          </p:nvSpPr>
          <p:spPr bwMode="auto">
            <a:xfrm>
              <a:off x="1752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20" name="Rectangle 15"/>
            <p:cNvSpPr>
              <a:spLocks noChangeArrowheads="1"/>
            </p:cNvSpPr>
            <p:nvPr/>
          </p:nvSpPr>
          <p:spPr bwMode="auto">
            <a:xfrm>
              <a:off x="22098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21" name="Rectangle 16"/>
            <p:cNvSpPr>
              <a:spLocks noChangeArrowheads="1"/>
            </p:cNvSpPr>
            <p:nvPr/>
          </p:nvSpPr>
          <p:spPr bwMode="auto">
            <a:xfrm>
              <a:off x="26670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22" name="Rectangle 17"/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23" name="Rectangle 18"/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24" name="Rectangle 19"/>
            <p:cNvSpPr>
              <a:spLocks noChangeArrowheads="1"/>
            </p:cNvSpPr>
            <p:nvPr/>
          </p:nvSpPr>
          <p:spPr bwMode="auto">
            <a:xfrm>
              <a:off x="4038600" y="2209800"/>
              <a:ext cx="457200" cy="4572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72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25" name="Text Box 20"/>
            <p:cNvSpPr txBox="1">
              <a:spLocks noChangeArrowheads="1"/>
            </p:cNvSpPr>
            <p:nvPr/>
          </p:nvSpPr>
          <p:spPr bwMode="auto">
            <a:xfrm>
              <a:off x="365125" y="2166938"/>
              <a:ext cx="442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itchFamily="34" charset="0"/>
                </a:rPr>
                <a:t>x:</a:t>
              </a:r>
            </a:p>
          </p:txBody>
        </p:sp>
      </p:grpSp>
      <p:sp>
        <p:nvSpPr>
          <p:cNvPr id="126" name="Curved Up Arrow 125"/>
          <p:cNvSpPr/>
          <p:nvPr/>
        </p:nvSpPr>
        <p:spPr>
          <a:xfrm>
            <a:off x="1905000" y="4800600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Curved Up Arrow 126"/>
          <p:cNvSpPr/>
          <p:nvPr/>
        </p:nvSpPr>
        <p:spPr>
          <a:xfrm rot="10800000">
            <a:off x="1905000" y="3802039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365125" y="5408282"/>
            <a:ext cx="4130675" cy="500062"/>
            <a:chOff x="365125" y="2166938"/>
            <a:chExt cx="4130675" cy="500062"/>
          </a:xfrm>
        </p:grpSpPr>
        <p:sp>
          <p:nvSpPr>
            <p:cNvPr id="129" name="Rectangle 12"/>
            <p:cNvSpPr>
              <a:spLocks noChangeArrowheads="1"/>
            </p:cNvSpPr>
            <p:nvPr/>
          </p:nvSpPr>
          <p:spPr bwMode="auto">
            <a:xfrm>
              <a:off x="838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30" name="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131" name="Rectangle 14"/>
            <p:cNvSpPr>
              <a:spLocks noChangeArrowheads="1"/>
            </p:cNvSpPr>
            <p:nvPr/>
          </p:nvSpPr>
          <p:spPr bwMode="auto">
            <a:xfrm>
              <a:off x="1752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32" name="Rectangle 15"/>
            <p:cNvSpPr>
              <a:spLocks noChangeArrowheads="1"/>
            </p:cNvSpPr>
            <p:nvPr/>
          </p:nvSpPr>
          <p:spPr bwMode="auto">
            <a:xfrm>
              <a:off x="22098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33" name="Rectangle 16"/>
            <p:cNvSpPr>
              <a:spLocks noChangeArrowheads="1"/>
            </p:cNvSpPr>
            <p:nvPr/>
          </p:nvSpPr>
          <p:spPr bwMode="auto">
            <a:xfrm>
              <a:off x="26670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34" name="Rectangle 17"/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35" name="Rectangle 18"/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36" name="Rectangle 19"/>
            <p:cNvSpPr>
              <a:spLocks noChangeArrowheads="1"/>
            </p:cNvSpPr>
            <p:nvPr/>
          </p:nvSpPr>
          <p:spPr bwMode="auto">
            <a:xfrm>
              <a:off x="4038600" y="2209800"/>
              <a:ext cx="457200" cy="4572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72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37" name="Text Box 20"/>
            <p:cNvSpPr txBox="1">
              <a:spLocks noChangeArrowheads="1"/>
            </p:cNvSpPr>
            <p:nvPr/>
          </p:nvSpPr>
          <p:spPr bwMode="auto">
            <a:xfrm>
              <a:off x="365125" y="2166938"/>
              <a:ext cx="442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itchFamily="34" charset="0"/>
                </a:rPr>
                <a:t>x:</a:t>
              </a:r>
            </a:p>
          </p:txBody>
        </p:sp>
      </p:grpSp>
      <p:sp>
        <p:nvSpPr>
          <p:cNvPr id="138" name="Curved Up Arrow 137"/>
          <p:cNvSpPr/>
          <p:nvPr/>
        </p:nvSpPr>
        <p:spPr>
          <a:xfrm>
            <a:off x="2416793" y="5943600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Curved Up Arrow 138"/>
          <p:cNvSpPr/>
          <p:nvPr/>
        </p:nvSpPr>
        <p:spPr>
          <a:xfrm rot="10800000">
            <a:off x="2416793" y="4945039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4860925" y="1682443"/>
            <a:ext cx="4130675" cy="500062"/>
            <a:chOff x="365125" y="2166938"/>
            <a:chExt cx="4130675" cy="500062"/>
          </a:xfrm>
        </p:grpSpPr>
        <p:sp>
          <p:nvSpPr>
            <p:cNvPr id="141" name="Rectangle 12"/>
            <p:cNvSpPr>
              <a:spLocks noChangeArrowheads="1"/>
            </p:cNvSpPr>
            <p:nvPr/>
          </p:nvSpPr>
          <p:spPr bwMode="auto">
            <a:xfrm>
              <a:off x="838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42" name="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43" name="Rectangle 14"/>
            <p:cNvSpPr>
              <a:spLocks noChangeArrowheads="1"/>
            </p:cNvSpPr>
            <p:nvPr/>
          </p:nvSpPr>
          <p:spPr bwMode="auto">
            <a:xfrm>
              <a:off x="1752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44" name="Rectangle 15"/>
            <p:cNvSpPr>
              <a:spLocks noChangeArrowheads="1"/>
            </p:cNvSpPr>
            <p:nvPr/>
          </p:nvSpPr>
          <p:spPr bwMode="auto">
            <a:xfrm>
              <a:off x="22098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45" name="Rectangle 16"/>
            <p:cNvSpPr>
              <a:spLocks noChangeArrowheads="1"/>
            </p:cNvSpPr>
            <p:nvPr/>
          </p:nvSpPr>
          <p:spPr bwMode="auto">
            <a:xfrm>
              <a:off x="26670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46" name="Rectangle 17"/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47" name="Rectangle 18"/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48" name="Rectangle 19"/>
            <p:cNvSpPr>
              <a:spLocks noChangeArrowheads="1"/>
            </p:cNvSpPr>
            <p:nvPr/>
          </p:nvSpPr>
          <p:spPr bwMode="auto">
            <a:xfrm>
              <a:off x="4038600" y="2209800"/>
              <a:ext cx="457200" cy="4572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72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49" name="Text Box 20"/>
            <p:cNvSpPr txBox="1">
              <a:spLocks noChangeArrowheads="1"/>
            </p:cNvSpPr>
            <p:nvPr/>
          </p:nvSpPr>
          <p:spPr bwMode="auto">
            <a:xfrm>
              <a:off x="365125" y="2166938"/>
              <a:ext cx="442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itchFamily="34" charset="0"/>
                </a:rPr>
                <a:t>x:</a:t>
              </a:r>
            </a:p>
          </p:txBody>
        </p:sp>
      </p:grpSp>
      <p:sp>
        <p:nvSpPr>
          <p:cNvPr id="150" name="Curved Up Arrow 149"/>
          <p:cNvSpPr/>
          <p:nvPr/>
        </p:nvSpPr>
        <p:spPr>
          <a:xfrm>
            <a:off x="7315200" y="2217761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Curved Up Arrow 150"/>
          <p:cNvSpPr/>
          <p:nvPr/>
        </p:nvSpPr>
        <p:spPr>
          <a:xfrm rot="10800000">
            <a:off x="7315200" y="1219200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2" name="Group 151"/>
          <p:cNvGrpSpPr/>
          <p:nvPr/>
        </p:nvGrpSpPr>
        <p:grpSpPr>
          <a:xfrm>
            <a:off x="4860925" y="2969882"/>
            <a:ext cx="4130675" cy="500062"/>
            <a:chOff x="365125" y="2166938"/>
            <a:chExt cx="4130675" cy="500062"/>
          </a:xfrm>
        </p:grpSpPr>
        <p:sp>
          <p:nvSpPr>
            <p:cNvPr id="153" name="Rectangle 12"/>
            <p:cNvSpPr>
              <a:spLocks noChangeArrowheads="1"/>
            </p:cNvSpPr>
            <p:nvPr/>
          </p:nvSpPr>
          <p:spPr bwMode="auto">
            <a:xfrm>
              <a:off x="838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54" name="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155" name="Rectangle 14"/>
            <p:cNvSpPr>
              <a:spLocks noChangeArrowheads="1"/>
            </p:cNvSpPr>
            <p:nvPr/>
          </p:nvSpPr>
          <p:spPr bwMode="auto">
            <a:xfrm>
              <a:off x="1752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56" name="Rectangle 15"/>
            <p:cNvSpPr>
              <a:spLocks noChangeArrowheads="1"/>
            </p:cNvSpPr>
            <p:nvPr/>
          </p:nvSpPr>
          <p:spPr bwMode="auto">
            <a:xfrm>
              <a:off x="22098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57" name="Rectangle 16"/>
            <p:cNvSpPr>
              <a:spLocks noChangeArrowheads="1"/>
            </p:cNvSpPr>
            <p:nvPr/>
          </p:nvSpPr>
          <p:spPr bwMode="auto">
            <a:xfrm>
              <a:off x="26670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58" name="Rectangle 17"/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59" name="Rectangle 18"/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60" name="Rectangle 19"/>
            <p:cNvSpPr>
              <a:spLocks noChangeArrowheads="1"/>
            </p:cNvSpPr>
            <p:nvPr/>
          </p:nvSpPr>
          <p:spPr bwMode="auto">
            <a:xfrm>
              <a:off x="4038600" y="2209800"/>
              <a:ext cx="457200" cy="4572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72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61" name="Text Box 20"/>
            <p:cNvSpPr txBox="1">
              <a:spLocks noChangeArrowheads="1"/>
            </p:cNvSpPr>
            <p:nvPr/>
          </p:nvSpPr>
          <p:spPr bwMode="auto">
            <a:xfrm>
              <a:off x="365125" y="2166938"/>
              <a:ext cx="442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itchFamily="34" charset="0"/>
                </a:rPr>
                <a:t>x:</a:t>
              </a:r>
            </a:p>
          </p:txBody>
        </p:sp>
      </p:grpSp>
      <p:sp>
        <p:nvSpPr>
          <p:cNvPr id="162" name="Curved Up Arrow 161"/>
          <p:cNvSpPr/>
          <p:nvPr/>
        </p:nvSpPr>
        <p:spPr>
          <a:xfrm>
            <a:off x="7778088" y="3505200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Curved Up Arrow 162"/>
          <p:cNvSpPr/>
          <p:nvPr/>
        </p:nvSpPr>
        <p:spPr>
          <a:xfrm rot="10800000">
            <a:off x="7778088" y="2506639"/>
            <a:ext cx="685800" cy="457200"/>
          </a:xfrm>
          <a:prstGeom prst="curvedUpArrow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4" name="Group 163"/>
          <p:cNvGrpSpPr/>
          <p:nvPr/>
        </p:nvGrpSpPr>
        <p:grpSpPr>
          <a:xfrm>
            <a:off x="4860925" y="4286713"/>
            <a:ext cx="4130675" cy="500062"/>
            <a:chOff x="365125" y="2166938"/>
            <a:chExt cx="4130675" cy="500062"/>
          </a:xfrm>
        </p:grpSpPr>
        <p:sp>
          <p:nvSpPr>
            <p:cNvPr id="165" name="Rectangle 12"/>
            <p:cNvSpPr>
              <a:spLocks noChangeArrowheads="1"/>
            </p:cNvSpPr>
            <p:nvPr/>
          </p:nvSpPr>
          <p:spPr bwMode="auto">
            <a:xfrm>
              <a:off x="838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66" name="Rectangle 13"/>
            <p:cNvSpPr>
              <a:spLocks noChangeArrowheads="1"/>
            </p:cNvSpPr>
            <p:nvPr/>
          </p:nvSpPr>
          <p:spPr bwMode="auto">
            <a:xfrm>
              <a:off x="12954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167" name="Rectangle 14"/>
            <p:cNvSpPr>
              <a:spLocks noChangeArrowheads="1"/>
            </p:cNvSpPr>
            <p:nvPr/>
          </p:nvSpPr>
          <p:spPr bwMode="auto">
            <a:xfrm>
              <a:off x="17526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68" name="Rectangle 15"/>
            <p:cNvSpPr>
              <a:spLocks noChangeArrowheads="1"/>
            </p:cNvSpPr>
            <p:nvPr/>
          </p:nvSpPr>
          <p:spPr bwMode="auto">
            <a:xfrm>
              <a:off x="22098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69" name="Rectangle 16"/>
            <p:cNvSpPr>
              <a:spLocks noChangeArrowheads="1"/>
            </p:cNvSpPr>
            <p:nvPr/>
          </p:nvSpPr>
          <p:spPr bwMode="auto">
            <a:xfrm>
              <a:off x="26670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70" name="Rectangle 17"/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71" name="Rectangle 18"/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72" name="Rectangle 19"/>
            <p:cNvSpPr>
              <a:spLocks noChangeArrowheads="1"/>
            </p:cNvSpPr>
            <p:nvPr/>
          </p:nvSpPr>
          <p:spPr bwMode="auto">
            <a:xfrm>
              <a:off x="4038600" y="2209800"/>
              <a:ext cx="457200" cy="4572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72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73" name="Text Box 20"/>
            <p:cNvSpPr txBox="1">
              <a:spLocks noChangeArrowheads="1"/>
            </p:cNvSpPr>
            <p:nvPr/>
          </p:nvSpPr>
          <p:spPr bwMode="auto">
            <a:xfrm>
              <a:off x="365125" y="2166938"/>
              <a:ext cx="442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itchFamily="34" charset="0"/>
                </a:rPr>
                <a:t>x: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68714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Bubble Sort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36</a:t>
            </a:fld>
            <a:endParaRPr lang="en-IN"/>
          </a:p>
        </p:txBody>
      </p:sp>
      <p:sp>
        <p:nvSpPr>
          <p:cNvPr id="12" name="Rounded Rectangle 11"/>
          <p:cNvSpPr/>
          <p:nvPr/>
        </p:nvSpPr>
        <p:spPr>
          <a:xfrm>
            <a:off x="467544" y="1052736"/>
            <a:ext cx="8293822" cy="4752528"/>
          </a:xfrm>
          <a:prstGeom prst="roundRect">
            <a:avLst>
              <a:gd name="adj" fmla="val 2871"/>
            </a:avLst>
          </a:prstGeom>
          <a:solidFill>
            <a:srgbClr val="ECEF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dirty="0" err="1">
                <a:solidFill>
                  <a:srgbClr val="002060"/>
                </a:solidFill>
                <a:latin typeface="Courier New"/>
              </a:rPr>
              <a:t>void</a:t>
            </a:r>
            <a:r>
              <a:rPr lang="fr-FR" sz="2000" dirty="0">
                <a:solidFill>
                  <a:srgbClr val="002060"/>
                </a:solidFill>
                <a:latin typeface="Courier New"/>
              </a:rPr>
              <a:t> swap(</a:t>
            </a:r>
            <a:r>
              <a:rPr lang="fr-FR" sz="20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2000" dirty="0">
                <a:solidFill>
                  <a:srgbClr val="002060"/>
                </a:solidFill>
                <a:latin typeface="Courier New"/>
              </a:rPr>
              <a:t> *x, </a:t>
            </a:r>
            <a:r>
              <a:rPr lang="fr-FR" sz="20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2000" dirty="0">
                <a:solidFill>
                  <a:srgbClr val="002060"/>
                </a:solidFill>
                <a:latin typeface="Courier New"/>
              </a:rPr>
              <a:t> *y)</a:t>
            </a:r>
          </a:p>
          <a:p>
            <a:r>
              <a:rPr lang="fr-FR" sz="2000" dirty="0">
                <a:solidFill>
                  <a:srgbClr val="002060"/>
                </a:solidFill>
                <a:latin typeface="Courier New"/>
              </a:rPr>
              <a:t>{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	</a:t>
            </a:r>
            <a:r>
              <a:rPr lang="fr-FR" sz="2000" dirty="0" err="1" smtClean="0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Courier New"/>
              </a:rPr>
              <a:t>tmp</a:t>
            </a:r>
            <a:r>
              <a:rPr lang="fr-FR" sz="2000" dirty="0">
                <a:solidFill>
                  <a:srgbClr val="002060"/>
                </a:solidFill>
                <a:latin typeface="Courier New"/>
              </a:rPr>
              <a:t> = *x;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	*</a:t>
            </a:r>
            <a:r>
              <a:rPr lang="fr-FR" sz="2000" dirty="0">
                <a:solidFill>
                  <a:srgbClr val="002060"/>
                </a:solidFill>
                <a:latin typeface="Courier New"/>
              </a:rPr>
              <a:t>x = *y;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	*</a:t>
            </a:r>
            <a:r>
              <a:rPr lang="fr-FR" sz="2000" dirty="0">
                <a:solidFill>
                  <a:srgbClr val="002060"/>
                </a:solidFill>
                <a:latin typeface="Courier New"/>
              </a:rPr>
              <a:t>y = </a:t>
            </a:r>
            <a:r>
              <a:rPr lang="fr-FR" sz="2000" dirty="0" err="1">
                <a:solidFill>
                  <a:srgbClr val="002060"/>
                </a:solidFill>
                <a:latin typeface="Courier New"/>
              </a:rPr>
              <a:t>tmp</a:t>
            </a:r>
            <a:r>
              <a:rPr lang="fr-FR" sz="2000" dirty="0">
                <a:solidFill>
                  <a:srgbClr val="002060"/>
                </a:solidFill>
                <a:latin typeface="Courier New"/>
              </a:rPr>
              <a:t>;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}</a:t>
            </a:r>
          </a:p>
          <a:p>
            <a:endParaRPr lang="fr-FR" sz="2000" dirty="0" smtClean="0">
              <a:solidFill>
                <a:srgbClr val="002060"/>
              </a:solidFill>
              <a:latin typeface="Courier New"/>
            </a:endParaRPr>
          </a:p>
          <a:p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alt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bubble_sort</a:t>
            </a:r>
            <a:r>
              <a:rPr lang="en-US" altLang="en-US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00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x[], </a:t>
            </a:r>
            <a:r>
              <a:rPr lang="en-US" altLang="en-US" sz="20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n)</a:t>
            </a:r>
          </a:p>
          <a:p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altLang="en-US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200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altLang="en-US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for 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(i=n-1; i&gt;0; i--)</a:t>
            </a:r>
          </a:p>
          <a:p>
            <a:r>
              <a:rPr lang="en-US" altLang="en-US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for 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(j=0; j&lt;i; j++)</a:t>
            </a:r>
          </a:p>
          <a:p>
            <a:r>
              <a:rPr lang="en-US" altLang="en-US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if 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(x[j] &gt; x[j+1])</a:t>
            </a:r>
          </a:p>
          <a:p>
            <a:r>
              <a:rPr lang="en-US" altLang="en-US" sz="2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swap</a:t>
            </a:r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(&amp;x[j],&amp;x[j+1]);</a:t>
            </a:r>
          </a:p>
          <a:p>
            <a:r>
              <a:rPr lang="en-US" altLang="en-US" sz="20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17014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Bubble Sort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37</a:t>
            </a:fld>
            <a:endParaRPr lang="en-IN"/>
          </a:p>
        </p:txBody>
      </p:sp>
      <p:sp>
        <p:nvSpPr>
          <p:cNvPr id="37" name="Rounded Rectangle 36"/>
          <p:cNvSpPr/>
          <p:nvPr/>
        </p:nvSpPr>
        <p:spPr>
          <a:xfrm>
            <a:off x="467544" y="1189605"/>
            <a:ext cx="8293822" cy="4272270"/>
          </a:xfrm>
          <a:prstGeom prst="roundRect">
            <a:avLst>
              <a:gd name="adj" fmla="val 2871"/>
            </a:avLst>
          </a:prstGeom>
          <a:solidFill>
            <a:srgbClr val="ECEF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dirty="0" err="1" smtClean="0">
                <a:solidFill>
                  <a:srgbClr val="002060"/>
                </a:solidFill>
                <a:latin typeface="Courier New"/>
              </a:rPr>
              <a:t>int</a:t>
            </a:r>
            <a:r>
              <a:rPr lang="en-IN" sz="2000" dirty="0" smtClean="0">
                <a:solidFill>
                  <a:srgbClr val="002060"/>
                </a:solidFill>
                <a:latin typeface="Courier New"/>
              </a:rPr>
              <a:t> </a:t>
            </a:r>
            <a:r>
              <a:rPr lang="en-IN" sz="2000" dirty="0">
                <a:solidFill>
                  <a:srgbClr val="002060"/>
                </a:solidFill>
                <a:latin typeface="Courier New"/>
              </a:rPr>
              <a:t>main()</a:t>
            </a:r>
          </a:p>
          <a:p>
            <a:r>
              <a:rPr lang="en-IN" sz="2000" dirty="0">
                <a:solidFill>
                  <a:srgbClr val="002060"/>
                </a:solidFill>
                <a:latin typeface="Courier New"/>
              </a:rPr>
              <a:t>{</a:t>
            </a:r>
          </a:p>
          <a:p>
            <a:r>
              <a:rPr lang="en-IN" sz="2000" dirty="0" smtClean="0">
                <a:solidFill>
                  <a:srgbClr val="002060"/>
                </a:solidFill>
                <a:latin typeface="Courier New"/>
              </a:rPr>
              <a:t>  </a:t>
            </a:r>
            <a:r>
              <a:rPr lang="en-IN" sz="2000" dirty="0" err="1" smtClean="0">
                <a:solidFill>
                  <a:srgbClr val="002060"/>
                </a:solidFill>
                <a:latin typeface="Courier New"/>
              </a:rPr>
              <a:t>int</a:t>
            </a:r>
            <a:r>
              <a:rPr lang="en-IN" sz="2000" dirty="0" smtClean="0">
                <a:solidFill>
                  <a:srgbClr val="002060"/>
                </a:solidFill>
                <a:latin typeface="Courier New"/>
              </a:rPr>
              <a:t> </a:t>
            </a:r>
            <a:r>
              <a:rPr lang="en-IN" sz="2000" dirty="0">
                <a:solidFill>
                  <a:srgbClr val="002060"/>
                </a:solidFill>
                <a:latin typeface="Courier New"/>
              </a:rPr>
              <a:t>x[ ]={-45,89,-65,87,0,3,-23,19,56,21,76,-50};</a:t>
            </a:r>
          </a:p>
          <a:p>
            <a:r>
              <a:rPr lang="en-IN" sz="2000" dirty="0" smtClean="0">
                <a:solidFill>
                  <a:srgbClr val="002060"/>
                </a:solidFill>
                <a:latin typeface="Courier New"/>
              </a:rPr>
              <a:t>  </a:t>
            </a:r>
            <a:r>
              <a:rPr lang="en-IN" sz="2000" dirty="0" err="1" smtClean="0">
                <a:solidFill>
                  <a:srgbClr val="002060"/>
                </a:solidFill>
                <a:latin typeface="Courier New"/>
              </a:rPr>
              <a:t>int</a:t>
            </a:r>
            <a:r>
              <a:rPr lang="en-IN" sz="2000" dirty="0" smtClean="0">
                <a:solidFill>
                  <a:srgbClr val="002060"/>
                </a:solidFill>
                <a:latin typeface="Courier New"/>
              </a:rPr>
              <a:t> </a:t>
            </a:r>
            <a:r>
              <a:rPr lang="en-IN" sz="2000" dirty="0">
                <a:solidFill>
                  <a:srgbClr val="002060"/>
                </a:solidFill>
                <a:latin typeface="Courier New"/>
              </a:rPr>
              <a:t>i;</a:t>
            </a:r>
          </a:p>
          <a:p>
            <a:r>
              <a:rPr lang="en-IN" sz="2000" dirty="0" smtClean="0">
                <a:solidFill>
                  <a:srgbClr val="002060"/>
                </a:solidFill>
                <a:latin typeface="Courier New"/>
              </a:rPr>
              <a:t>  for(i=0;i&lt;12;i</a:t>
            </a:r>
            <a:r>
              <a:rPr lang="en-IN" sz="2000" dirty="0">
                <a:solidFill>
                  <a:srgbClr val="002060"/>
                </a:solidFill>
                <a:latin typeface="Courier New"/>
              </a:rPr>
              <a:t>++)</a:t>
            </a:r>
          </a:p>
          <a:p>
            <a:r>
              <a:rPr lang="en-IN" sz="2000" dirty="0" smtClean="0">
                <a:solidFill>
                  <a:srgbClr val="002060"/>
                </a:solidFill>
                <a:latin typeface="Courier New"/>
              </a:rPr>
              <a:t>     </a:t>
            </a:r>
            <a:r>
              <a:rPr lang="en-IN" sz="2000" dirty="0" err="1" smtClean="0">
                <a:solidFill>
                  <a:srgbClr val="002060"/>
                </a:solidFill>
                <a:latin typeface="Courier New"/>
              </a:rPr>
              <a:t>printf</a:t>
            </a:r>
            <a:r>
              <a:rPr lang="en-IN" sz="2000" dirty="0">
                <a:solidFill>
                  <a:srgbClr val="002060"/>
                </a:solidFill>
                <a:latin typeface="Courier New"/>
              </a:rPr>
              <a:t>("%d ",x[i]);</a:t>
            </a:r>
          </a:p>
          <a:p>
            <a:r>
              <a:rPr lang="en-IN" sz="2000" dirty="0" smtClean="0">
                <a:solidFill>
                  <a:srgbClr val="002060"/>
                </a:solidFill>
                <a:latin typeface="Courier New"/>
              </a:rPr>
              <a:t>  </a:t>
            </a:r>
            <a:r>
              <a:rPr lang="en-IN" sz="2000" dirty="0" err="1" smtClean="0">
                <a:solidFill>
                  <a:srgbClr val="002060"/>
                </a:solidFill>
                <a:latin typeface="Courier New"/>
              </a:rPr>
              <a:t>printf</a:t>
            </a:r>
            <a:r>
              <a:rPr lang="en-IN" sz="2000" dirty="0">
                <a:solidFill>
                  <a:srgbClr val="002060"/>
                </a:solidFill>
                <a:latin typeface="Courier New"/>
              </a:rPr>
              <a:t>("\n");</a:t>
            </a:r>
          </a:p>
          <a:p>
            <a:r>
              <a:rPr lang="en-IN" sz="2000" dirty="0" smtClean="0">
                <a:solidFill>
                  <a:srgbClr val="002060"/>
                </a:solidFill>
                <a:latin typeface="Courier New"/>
              </a:rPr>
              <a:t>  </a:t>
            </a:r>
            <a:r>
              <a:rPr lang="en-IN" sz="2000" b="1" dirty="0" err="1" smtClean="0">
                <a:solidFill>
                  <a:srgbClr val="C00000"/>
                </a:solidFill>
                <a:latin typeface="Courier New"/>
              </a:rPr>
              <a:t>bubble_sort</a:t>
            </a:r>
            <a:r>
              <a:rPr lang="en-IN" sz="2000" dirty="0" smtClean="0">
                <a:solidFill>
                  <a:srgbClr val="002060"/>
                </a:solidFill>
                <a:latin typeface="Courier New"/>
              </a:rPr>
              <a:t>(x,12</a:t>
            </a:r>
            <a:r>
              <a:rPr lang="en-IN" sz="2000" dirty="0">
                <a:solidFill>
                  <a:srgbClr val="002060"/>
                </a:solidFill>
                <a:latin typeface="Courier New"/>
              </a:rPr>
              <a:t>);</a:t>
            </a:r>
          </a:p>
          <a:p>
            <a:r>
              <a:rPr lang="en-IN" sz="2000" dirty="0" smtClean="0">
                <a:solidFill>
                  <a:srgbClr val="002060"/>
                </a:solidFill>
                <a:latin typeface="Courier New"/>
              </a:rPr>
              <a:t>  for(i=0;i&lt;12;i</a:t>
            </a:r>
            <a:r>
              <a:rPr lang="en-IN" sz="2000" dirty="0">
                <a:solidFill>
                  <a:srgbClr val="002060"/>
                </a:solidFill>
                <a:latin typeface="Courier New"/>
              </a:rPr>
              <a:t>++)</a:t>
            </a:r>
          </a:p>
          <a:p>
            <a:r>
              <a:rPr lang="en-IN" sz="2000" dirty="0" smtClean="0">
                <a:solidFill>
                  <a:srgbClr val="002060"/>
                </a:solidFill>
                <a:latin typeface="Courier New"/>
              </a:rPr>
              <a:t>     </a:t>
            </a:r>
            <a:r>
              <a:rPr lang="en-IN" sz="2000" dirty="0" err="1" smtClean="0">
                <a:solidFill>
                  <a:srgbClr val="002060"/>
                </a:solidFill>
                <a:latin typeface="Courier New"/>
              </a:rPr>
              <a:t>printf</a:t>
            </a:r>
            <a:r>
              <a:rPr lang="en-IN" sz="2000" dirty="0">
                <a:solidFill>
                  <a:srgbClr val="002060"/>
                </a:solidFill>
                <a:latin typeface="Courier New"/>
              </a:rPr>
              <a:t>("%d ",x[i]);</a:t>
            </a:r>
          </a:p>
          <a:p>
            <a:r>
              <a:rPr lang="en-IN" sz="2000" dirty="0" smtClean="0">
                <a:solidFill>
                  <a:srgbClr val="002060"/>
                </a:solidFill>
                <a:latin typeface="Courier New"/>
              </a:rPr>
              <a:t>  </a:t>
            </a:r>
            <a:r>
              <a:rPr lang="en-IN" sz="2000" dirty="0" err="1" smtClean="0">
                <a:solidFill>
                  <a:srgbClr val="002060"/>
                </a:solidFill>
                <a:latin typeface="Courier New"/>
              </a:rPr>
              <a:t>printf</a:t>
            </a:r>
            <a:r>
              <a:rPr lang="en-IN" sz="2000" dirty="0">
                <a:solidFill>
                  <a:srgbClr val="002060"/>
                </a:solidFill>
                <a:latin typeface="Courier New"/>
              </a:rPr>
              <a:t>("\n");</a:t>
            </a:r>
          </a:p>
          <a:p>
            <a:r>
              <a:rPr lang="en-IN" sz="2000" dirty="0">
                <a:solidFill>
                  <a:srgbClr val="002060"/>
                </a:solidFill>
                <a:latin typeface="Courier New"/>
              </a:rPr>
              <a:t>}</a:t>
            </a:r>
            <a:endParaRPr lang="en-US" altLang="en-US" sz="20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54390" y="2924944"/>
            <a:ext cx="4283667" cy="14401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IN" sz="1600" b="1" u="sng" dirty="0" smtClean="0">
                <a:solidFill>
                  <a:prstClr val="black"/>
                </a:solidFill>
              </a:rPr>
              <a:t>OUTPUT</a:t>
            </a:r>
          </a:p>
          <a:p>
            <a:endParaRPr lang="en-IN" sz="800" b="1" dirty="0" smtClean="0"/>
          </a:p>
          <a:p>
            <a:r>
              <a:rPr lang="en-IN" sz="1600" b="1" dirty="0" smtClean="0"/>
              <a:t>-</a:t>
            </a:r>
            <a:r>
              <a:rPr lang="en-IN" sz="1600" b="1" dirty="0"/>
              <a:t>45 89 -65 87 0 3 -23 19 56 21 76 -</a:t>
            </a:r>
            <a:r>
              <a:rPr lang="en-IN" sz="1600" b="1" dirty="0" smtClean="0"/>
              <a:t>50</a:t>
            </a:r>
          </a:p>
          <a:p>
            <a:endParaRPr lang="en-IN" sz="800" b="1" dirty="0"/>
          </a:p>
          <a:p>
            <a:r>
              <a:rPr lang="en-IN" sz="1600" b="1" dirty="0"/>
              <a:t>-65 -50 -45 -23 0 3 19 21 56 76 87 89</a:t>
            </a:r>
          </a:p>
        </p:txBody>
      </p:sp>
    </p:spTree>
    <p:extLst>
      <p:ext uri="{BB962C8B-B14F-4D97-AF65-F5344CB8AC3E}">
        <p14:creationId xmlns:p14="http://schemas.microsoft.com/office/powerpoint/2010/main" xmlns="" val="250633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Bubble Sort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38</a:t>
            </a:fld>
            <a:endParaRPr lang="en-IN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215710"/>
                <a:ext cx="8136904" cy="4525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Case 1: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If the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input list is already in sorted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order</a:t>
                </a: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of comparisons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kern="0" dirty="0" smtClean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sz="24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movements:</a:t>
                </a:r>
                <a:endParaRPr lang="en-IN" sz="800" b="0" i="1" kern="0" dirty="0" smtClean="0">
                  <a:solidFill>
                    <a:srgbClr val="002060"/>
                  </a:solidFill>
                  <a:latin typeface="Cambria Math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d>
                        <m:d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IN" sz="24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215710"/>
                <a:ext cx="8136904" cy="4525963"/>
              </a:xfrm>
              <a:prstGeom prst="rect">
                <a:avLst/>
              </a:prstGeom>
              <a:blipFill rotWithShape="1">
                <a:blip r:embed="rId3"/>
                <a:stretch>
                  <a:fillRect l="-1199" t="-1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955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Bubble Sort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39</a:t>
            </a:fld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215710"/>
                <a:ext cx="7920880" cy="4525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Case 2: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If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input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list is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sorted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but in reverse order </a:t>
                </a: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of comparisons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IN" sz="24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movements:</a:t>
                </a: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0" i="1" kern="0" dirty="0" smtClean="0">
                  <a:solidFill>
                    <a:srgbClr val="002060"/>
                  </a:solidFill>
                  <a:latin typeface="Cambria Math"/>
                  <a:cs typeface="Times New Roman" pitchFamily="18" charset="0"/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d>
                        <m:d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     </m:t>
                      </m:r>
                    </m:oMath>
                  </m:oMathPara>
                </a14:m>
                <a:endParaRPr lang="en-IN" sz="2400" dirty="0">
                  <a:solidFill>
                    <a:srgbClr val="B808BC"/>
                  </a:solidFill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0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215710"/>
                <a:ext cx="7920880" cy="4525963"/>
              </a:xfrm>
              <a:prstGeom prst="rect">
                <a:avLst/>
              </a:prstGeom>
              <a:blipFill rotWithShape="1">
                <a:blip r:embed="rId2"/>
                <a:stretch>
                  <a:fillRect l="-1232" t="-1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1979712" y="2329872"/>
                <a:ext cx="2421304" cy="793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rgbClr val="B808BC"/>
                          </a:solidFill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IN" sz="2400" b="0" i="1" smtClean="0">
                          <a:solidFill>
                            <a:srgbClr val="B808B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N" sz="2400" b="0" i="1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IN" sz="2400" i="1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n-IN" sz="2400" b="0" i="1" smtClean="0">
                              <a:solidFill>
                                <a:srgbClr val="B808BC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sz="2400" dirty="0">
                  <a:solidFill>
                    <a:srgbClr val="B808BC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329872"/>
                <a:ext cx="2421304" cy="7934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0107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Sorting Problem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143000" y="2971800"/>
            <a:ext cx="6248400" cy="609600"/>
          </a:xfrm>
          <a:prstGeom prst="rect">
            <a:avLst/>
          </a:prstGeom>
          <a:solidFill>
            <a:srgbClr val="FFFF00">
              <a:alpha val="42000"/>
            </a:srgbClr>
          </a:solidFill>
          <a:ln w="254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Unsorted list</a:t>
            </a: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304800" y="1295400"/>
            <a:ext cx="86106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25259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3366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52595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What do we want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rgbClr val="C00000"/>
              </a:buClr>
              <a:buSzTx/>
              <a:buNone/>
              <a:tabLst/>
              <a:defRPr/>
            </a:pP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kern="0" dirty="0" smtClean="0">
                <a:solidFill>
                  <a:srgbClr val="B808B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B808B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Data to be sorted in order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93725" y="3005138"/>
            <a:ext cx="4411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x: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050925" y="2547938"/>
            <a:ext cx="3529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ahoma" pitchFamily="34" charset="0"/>
              </a:rPr>
              <a:t>0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705600" y="243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ahoma" pitchFamily="34" charset="0"/>
              </a:rPr>
              <a:t>size-1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219200" y="4876800"/>
            <a:ext cx="6248400" cy="609600"/>
          </a:xfrm>
          <a:prstGeom prst="rect">
            <a:avLst/>
          </a:prstGeom>
          <a:solidFill>
            <a:srgbClr val="FFFF00">
              <a:alpha val="42000"/>
            </a:srgbClr>
          </a:solidFill>
          <a:ln w="254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Sorted list</a:t>
            </a: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3962400" y="3733800"/>
            <a:ext cx="609600" cy="9144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CCFFFF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0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Bubble Sort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40</a:t>
            </a:fld>
            <a:endParaRPr lang="en-IN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251520" y="996064"/>
                <a:ext cx="8712968" cy="4927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Case 3: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If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 input list is in random order </a:t>
                </a: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</a:pP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of comparisons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lvl="0" indent="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sz="24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</a:pP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of movements:</a:t>
                </a: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kern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b="0" i="1" kern="0" dirty="0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400" b="0" i="1" kern="0" dirty="0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IN" sz="2400" b="0" i="1" kern="0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  </m:t>
                    </m:r>
                  </m:oMath>
                </a14:m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be 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 probability that the </a:t>
                </a: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largest element is in the unsorted part is in </a:t>
                </a:r>
                <a14:m>
                  <m:oMath xmlns:m="http://schemas.openxmlformats.org/officeDocument/2006/math">
                    <m:r>
                      <a:rPr lang="en-IN" sz="2400" b="0" i="1" kern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𝑗</m:t>
                    </m:r>
                    <m:r>
                      <a:rPr lang="en-IN" sz="2400" i="1" kern="0" baseline="3000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𝑡h</m:t>
                    </m:r>
                  </m:oMath>
                </a14:m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IN" sz="2400" b="0" i="1" kern="0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(1</m:t>
                    </m:r>
                    <m:r>
                      <a:rPr lang="en-IN" sz="2400" b="0" i="1" kern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en-IN" sz="2400" b="0" i="1" kern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𝑗</m:t>
                    </m:r>
                    <m:r>
                      <a:rPr lang="en-IN" sz="2400" b="0" i="1" kern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en-IN" sz="2400" b="0" i="1" kern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𝑛</m:t>
                    </m:r>
                    <m:r>
                      <a:rPr lang="en-IN" sz="2400" b="0" i="1" kern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  <m:r>
                      <a:rPr lang="en-IN" sz="2400" b="0" i="1" kern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𝑖</m:t>
                    </m:r>
                    <m:r>
                      <a:rPr lang="en-IN" sz="2400" b="0" i="1" kern="0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+1)</m:t>
                    </m:r>
                  </m:oMath>
                </a14:m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location. </a:t>
                </a: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 average number of swaps in the </a:t>
                </a:r>
                <a14:m>
                  <m:oMath xmlns:m="http://schemas.openxmlformats.org/officeDocument/2006/math">
                    <m:r>
                      <a:rPr lang="en-IN" sz="2400" b="0" i="1" kern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IN" sz="2400" i="1" kern="0" baseline="3000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𝑡h</m:t>
                    </m:r>
                  </m:oMath>
                </a14:m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pass is</a:t>
                </a:r>
                <a:endParaRPr lang="en-IN" sz="800" i="1" kern="0" dirty="0">
                  <a:solidFill>
                    <a:srgbClr val="002060"/>
                  </a:solidFill>
                  <a:latin typeface="Cambria Math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endParaRPr lang="en-IN" sz="800" dirty="0">
                  <a:solidFill>
                    <a:srgbClr val="B808BC"/>
                  </a:solidFill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  <a:tabLst>
                    <a:tab pos="5824538" algn="l"/>
                    <a:tab pos="5922963" algn="l"/>
                    <a:tab pos="6007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sup>
                        <m:e>
                          <m:d>
                            <m:dPr>
                              <m:ctrlP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IN" sz="24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4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𝑛</m:t>
                                  </m:r>
                                  <m:r>
                                    <a:rPr lang="en-IN" sz="24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IN" sz="24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  <m:r>
                                    <a:rPr lang="en-IN" sz="24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+1</m:t>
                                  </m:r>
                                </m:e>
                              </m:acc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nary>
                      <m:r>
                        <a:rPr lang="en-IN" sz="2400" i="1" kern="0">
                          <a:solidFill>
                            <a:srgbClr val="B808BC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IN" sz="24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996064"/>
                <a:ext cx="8712968" cy="4927338"/>
              </a:xfrm>
              <a:prstGeom prst="rect">
                <a:avLst/>
              </a:prstGeom>
              <a:blipFill rotWithShape="1">
                <a:blip r:embed="rId2"/>
                <a:stretch>
                  <a:fillRect l="-1049" t="-989" r="-10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0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Bubble Sort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41</a:t>
            </a:fld>
            <a:endParaRPr lang="en-IN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251520" y="996064"/>
                <a:ext cx="8712968" cy="4927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Case 3: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If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 input list is in random order </a:t>
                </a: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of movements:</a:t>
                </a: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sub>
                    </m:sSub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den>
                    </m:f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IN" sz="24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Therefore, the average number of swaps in the </a:t>
                </a:r>
                <a14:m>
                  <m:oMath xmlns:m="http://schemas.openxmlformats.org/officeDocument/2006/math">
                    <m:r>
                      <a:rPr lang="en-IN" sz="2400" b="0" i="1" kern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IN" sz="2400" i="1" kern="0" baseline="3000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𝑡h</m:t>
                    </m:r>
                  </m:oMath>
                </a14:m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pass is</a:t>
                </a:r>
                <a:endParaRPr lang="en-IN" sz="800" i="1" kern="0" dirty="0">
                  <a:solidFill>
                    <a:srgbClr val="002060"/>
                  </a:solidFill>
                  <a:latin typeface="Cambria Math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endParaRPr lang="en-IN" sz="800" dirty="0">
                  <a:solidFill>
                    <a:srgbClr val="B808BC"/>
                  </a:solidFill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  <a:tabLst>
                    <a:tab pos="5824538" algn="l"/>
                    <a:tab pos="5922963" algn="l"/>
                    <a:tab pos="60071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sup>
                        <m:e>
                          <m:f>
                            <m:fPr>
                              <m:ctrlP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IN" sz="20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0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𝑛</m:t>
                                  </m:r>
                                  <m:r>
                                    <a:rPr lang="en-IN" sz="20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IN" sz="20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  <m:r>
                                    <a:rPr lang="en-IN" sz="20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+1</m:t>
                                  </m:r>
                                </m:e>
                              </m:acc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nary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sz="2000" kern="0" dirty="0" smtClean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 average number of movements</a:t>
                </a:r>
              </a:p>
              <a:p>
                <a:pPr lvl="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Font typeface="Arial" pitchFamily="34" charset="0"/>
                  <a:buChar char="•"/>
                </a:pPr>
                <a:endParaRPr lang="en-IN" sz="8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sup>
                        <m:e>
                          <m:f>
                            <m:fPr>
                              <m:ctrlP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−1)</m:t>
                              </m:r>
                            </m:num>
                            <m:den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IN" sz="24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996064"/>
                <a:ext cx="8712968" cy="4927338"/>
              </a:xfrm>
              <a:prstGeom prst="rect">
                <a:avLst/>
              </a:prstGeom>
              <a:blipFill rotWithShape="1">
                <a:blip r:embed="rId2"/>
                <a:stretch>
                  <a:fillRect l="-1049" t="-9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876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Bubble Sort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Summary of Complexity analysis</a:t>
            </a:r>
            <a:endParaRPr lang="en-IN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42</a:t>
            </a:fld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2366140"/>
                  </p:ext>
                </p:extLst>
              </p:nvPr>
            </p:nvGraphicFramePr>
            <p:xfrm>
              <a:off x="323528" y="1196752"/>
              <a:ext cx="8536336" cy="23073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718"/>
                    <a:gridCol w="2181626"/>
                    <a:gridCol w="2229235"/>
                    <a:gridCol w="1219200"/>
                    <a:gridCol w="1991557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Comparisons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Movement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Memory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Remarks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1</a:t>
                          </a:r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in sorted order</a:t>
                          </a:r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717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sorted</a:t>
                          </a:r>
                          <a:r>
                            <a:rPr lang="en-IN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in reverse order</a:t>
                          </a:r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3</a:t>
                          </a:r>
                        </a:p>
                        <a:p>
                          <a:pPr algn="ctr"/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IN" sz="1600" b="0" i="0" smtClean="0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smtClean="0">
                                    <a:latin typeface="Cambria Math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in random</a:t>
                          </a:r>
                          <a:r>
                            <a:rPr lang="en-IN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order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222366140"/>
                  </p:ext>
                </p:extLst>
              </p:nvPr>
            </p:nvGraphicFramePr>
            <p:xfrm>
              <a:off x="323528" y="1196752"/>
              <a:ext cx="8536336" cy="23073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718"/>
                    <a:gridCol w="2181626"/>
                    <a:gridCol w="2229235"/>
                    <a:gridCol w="1219200"/>
                    <a:gridCol w="1991557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Comparisons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Movement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Memory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Remarks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1</a:t>
                          </a:r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1899" t="-69474" r="-249441" b="-23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9178" t="-69474" r="-144658" b="-23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36500" t="-69474" r="-164000" b="-23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in sorted order</a:t>
                          </a:r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7172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1899" t="-136441" r="-249441" b="-91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9178" t="-136441" r="-144658" b="-91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36500" t="-136441" r="-164000" b="-91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sorted</a:t>
                          </a:r>
                          <a:r>
                            <a:rPr lang="en-IN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in reverse order</a:t>
                          </a:r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3</a:t>
                          </a:r>
                        </a:p>
                        <a:p>
                          <a:pPr algn="ctr"/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1899" t="-265714" r="-249441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9178" t="-265714" r="-144658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36500" t="-265714" r="-164000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in random</a:t>
                          </a:r>
                          <a:r>
                            <a:rPr lang="en-IN" sz="16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order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1284549"/>
                  </p:ext>
                </p:extLst>
              </p:nvPr>
            </p:nvGraphicFramePr>
            <p:xfrm>
              <a:off x="1331640" y="3789040"/>
              <a:ext cx="6607810" cy="20224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980"/>
                    <a:gridCol w="2619185"/>
                    <a:gridCol w="1608645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Case</a:t>
                          </a:r>
                          <a:endParaRPr lang="en-IN" sz="1800" b="1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Run time,</a:t>
                          </a:r>
                          <a:r>
                            <a:rPr lang="en-IN" sz="1800" baseline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/>
                          </a:r>
                          <a14:m>
                            <m:oMath xmlns:m="http://schemas.openxmlformats.org/officeDocument/2006/math">
                              <m:r>
                                <a:rPr lang="en-IN" sz="1800" b="1" i="1" baseline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𝑻</m:t>
                              </m:r>
                              <m:r>
                                <a:rPr lang="en-IN" sz="1800" b="1" i="1" baseline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IN" sz="1800" b="1" i="1" baseline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IN" sz="1800" b="1" i="1" baseline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IN" sz="180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Complexity</a:t>
                          </a:r>
                          <a:endParaRPr lang="en-IN" sz="180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Remarks</a:t>
                          </a:r>
                        </a:p>
                      </a:txBody>
                      <a:tcPr horzOverflow="overflow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1</a:t>
                          </a:r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𝑐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IN" sz="16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Best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𝑐𝑛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sz="1600" b="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N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Worst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600" b="0" i="0" smtClean="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IN" sz="1600" b="0" i="0" smtClean="0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−1)</m:t>
                                </m:r>
                              </m:oMath>
                            </m:oMathPara>
                          </a14:m>
                          <a:endParaRPr lang="en-IN" sz="16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IN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sz="16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1600" dirty="0"/>
                        </a:p>
                        <a:p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Average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651284549"/>
                  </p:ext>
                </p:extLst>
              </p:nvPr>
            </p:nvGraphicFramePr>
            <p:xfrm>
              <a:off x="1331640" y="3789040"/>
              <a:ext cx="6607810" cy="20224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980"/>
                    <a:gridCol w="2619185"/>
                    <a:gridCol w="1608645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Case</a:t>
                          </a:r>
                          <a:endParaRPr lang="en-IN" sz="1800" b="1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2558" t="-8197" r="-119767" b="-4442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Complexity</a:t>
                          </a:r>
                          <a:endParaRPr lang="en-IN" sz="180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Remarks</a:t>
                          </a:r>
                        </a:p>
                      </a:txBody>
                      <a:tcPr horzOverflow="overflow"/>
                    </a:tc>
                  </a:tr>
                  <a:tr h="5543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1</a:t>
                          </a:r>
                          <a:endParaRPr lang="en-IN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2558" t="-73333" r="-119767" b="-2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15909" t="-73333" r="-95076" b="-2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Best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2558" t="-183529" r="-119767" b="-11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15909" t="-183529" r="-95076" b="-11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Worst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2558" t="-253684" r="-119767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15909" t="-253684" r="-95076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Average case</a:t>
                          </a:r>
                          <a:endParaRPr kumimoji="0" lang="en-US" sz="3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424898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Bubble Sort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43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26004" y="1412776"/>
            <a:ext cx="75463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do you make best case with (</a:t>
            </a:r>
            <a:r>
              <a:rPr lang="en-I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n-1) comparisons </a:t>
            </a:r>
            <a:r>
              <a:rPr lang="en-I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I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I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en-I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I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maintaining a variable </a:t>
            </a:r>
            <a:r>
              <a:rPr lang="en-I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flag</a:t>
            </a:r>
            <a:r>
              <a:rPr lang="en-I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to check </a:t>
            </a:r>
            <a:r>
              <a:rPr lang="en-I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 there </a:t>
            </a:r>
            <a:r>
              <a:rPr lang="en-I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 been any swaps in a given pass</a:t>
            </a:r>
            <a:r>
              <a:rPr lang="en-I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Clr>
                <a:srgbClr val="C00000"/>
              </a:buClr>
              <a:buFont typeface="Arial" pitchFamily="34" charset="0"/>
              <a:buChar char="•"/>
            </a:pPr>
            <a:endParaRPr lang="en-IN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en-I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I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not, the array is already sorted.</a:t>
            </a:r>
            <a:endParaRPr lang="en-IN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Bubble Sort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44</a:t>
            </a:fld>
            <a:endParaRPr lang="en-IN"/>
          </a:p>
        </p:txBody>
      </p:sp>
      <p:sp>
        <p:nvSpPr>
          <p:cNvPr id="12" name="Rounded Rectangle 11"/>
          <p:cNvSpPr/>
          <p:nvPr/>
        </p:nvSpPr>
        <p:spPr>
          <a:xfrm>
            <a:off x="467544" y="1052736"/>
            <a:ext cx="8293822" cy="4752528"/>
          </a:xfrm>
          <a:prstGeom prst="roundRect">
            <a:avLst>
              <a:gd name="adj" fmla="val 2871"/>
            </a:avLst>
          </a:prstGeom>
          <a:solidFill>
            <a:srgbClr val="ECEF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dirty="0" err="1">
                <a:solidFill>
                  <a:srgbClr val="002060"/>
                </a:solidFill>
                <a:latin typeface="Courier New"/>
              </a:rPr>
              <a:t>void</a:t>
            </a:r>
            <a:r>
              <a:rPr lang="fr-FR" sz="20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  <a:latin typeface="Courier New"/>
              </a:rPr>
              <a:t>bubble_sort</a:t>
            </a:r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(</a:t>
            </a:r>
            <a:r>
              <a:rPr lang="fr-FR" sz="2000" dirty="0" err="1" smtClean="0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Courier New"/>
              </a:rPr>
              <a:t>x[], </a:t>
            </a:r>
            <a:r>
              <a:rPr lang="fr-FR" sz="20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2000" dirty="0">
                <a:solidFill>
                  <a:srgbClr val="002060"/>
                </a:solidFill>
                <a:latin typeface="Courier New"/>
              </a:rPr>
              <a:t> n)</a:t>
            </a:r>
          </a:p>
          <a:p>
            <a:r>
              <a:rPr lang="fr-FR" sz="2000" dirty="0">
                <a:solidFill>
                  <a:srgbClr val="002060"/>
                </a:solidFill>
                <a:latin typeface="Courier New"/>
              </a:rPr>
              <a:t>{</a:t>
            </a:r>
          </a:p>
          <a:p>
            <a:r>
              <a:rPr lang="fr-FR" sz="20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Courier New"/>
              </a:rPr>
              <a:t>i,j</a:t>
            </a:r>
            <a:r>
              <a:rPr lang="fr-FR" sz="2000" dirty="0">
                <a:solidFill>
                  <a:srgbClr val="002060"/>
                </a:solidFill>
                <a:latin typeface="Courier New"/>
              </a:rPr>
              <a:t>;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  </a:t>
            </a:r>
            <a:r>
              <a:rPr lang="fr-FR" sz="2000" b="1" dirty="0" err="1" smtClean="0">
                <a:solidFill>
                  <a:srgbClr val="C00000"/>
                </a:solidFill>
                <a:latin typeface="Courier New"/>
              </a:rPr>
              <a:t>int</a:t>
            </a:r>
            <a:r>
              <a:rPr lang="fr-FR" sz="2000" b="1" dirty="0" smtClean="0">
                <a:solidFill>
                  <a:srgbClr val="C00000"/>
                </a:solidFill>
                <a:latin typeface="Courier New"/>
              </a:rPr>
              <a:t> </a:t>
            </a:r>
            <a:r>
              <a:rPr lang="fr-FR" sz="2000" b="1" dirty="0">
                <a:solidFill>
                  <a:srgbClr val="C00000"/>
                </a:solidFill>
                <a:latin typeface="Courier New"/>
              </a:rPr>
              <a:t>flag = 0;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   for </a:t>
            </a:r>
            <a:r>
              <a:rPr lang="fr-FR" sz="2000" dirty="0">
                <a:solidFill>
                  <a:srgbClr val="002060"/>
                </a:solidFill>
                <a:latin typeface="Courier New"/>
              </a:rPr>
              <a:t>(i=n-1; i&gt;0; i--)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   {</a:t>
            </a:r>
            <a:endParaRPr lang="fr-FR" sz="2000" dirty="0">
              <a:solidFill>
                <a:srgbClr val="002060"/>
              </a:solidFill>
              <a:latin typeface="Courier New"/>
            </a:endParaRPr>
          </a:p>
          <a:p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     for </a:t>
            </a:r>
            <a:r>
              <a:rPr lang="fr-FR" sz="2000" dirty="0">
                <a:solidFill>
                  <a:srgbClr val="002060"/>
                </a:solidFill>
                <a:latin typeface="Courier New"/>
              </a:rPr>
              <a:t>(j=0; j&lt;i; j++)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     if </a:t>
            </a:r>
            <a:r>
              <a:rPr lang="fr-FR" sz="2000" dirty="0">
                <a:solidFill>
                  <a:srgbClr val="002060"/>
                </a:solidFill>
                <a:latin typeface="Courier New"/>
              </a:rPr>
              <a:t>(x[j] &gt; x[j+1])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     {</a:t>
            </a:r>
            <a:endParaRPr lang="fr-FR" sz="2000" dirty="0">
              <a:solidFill>
                <a:srgbClr val="002060"/>
              </a:solidFill>
              <a:latin typeface="Courier New"/>
            </a:endParaRPr>
          </a:p>
          <a:p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       swap</a:t>
            </a:r>
            <a:r>
              <a:rPr lang="fr-FR" sz="2000" dirty="0">
                <a:solidFill>
                  <a:srgbClr val="002060"/>
                </a:solidFill>
                <a:latin typeface="Courier New"/>
              </a:rPr>
              <a:t>(&amp;x[j],&amp;x[j+1]);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       </a:t>
            </a:r>
            <a:r>
              <a:rPr lang="fr-FR" sz="2000" b="1" dirty="0" smtClean="0">
                <a:solidFill>
                  <a:srgbClr val="C00000"/>
                </a:solidFill>
                <a:latin typeface="Courier New"/>
              </a:rPr>
              <a:t>flag </a:t>
            </a:r>
            <a:r>
              <a:rPr lang="fr-FR" sz="2000" b="1" dirty="0">
                <a:solidFill>
                  <a:srgbClr val="C00000"/>
                </a:solidFill>
                <a:latin typeface="Courier New"/>
              </a:rPr>
              <a:t>= 1;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     }</a:t>
            </a:r>
            <a:endParaRPr lang="fr-FR" sz="2000" dirty="0">
              <a:solidFill>
                <a:srgbClr val="002060"/>
              </a:solidFill>
              <a:latin typeface="Courier New"/>
            </a:endParaRPr>
          </a:p>
          <a:p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     </a:t>
            </a:r>
            <a:r>
              <a:rPr lang="fr-FR" sz="2000" b="1" dirty="0" smtClean="0">
                <a:solidFill>
                  <a:srgbClr val="C00000"/>
                </a:solidFill>
                <a:latin typeface="Courier New"/>
              </a:rPr>
              <a:t>if </a:t>
            </a:r>
            <a:r>
              <a:rPr lang="fr-FR" sz="2000" b="1" dirty="0">
                <a:solidFill>
                  <a:srgbClr val="C00000"/>
                </a:solidFill>
                <a:latin typeface="Courier New"/>
              </a:rPr>
              <a:t>(flag == 0) return;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ourier New"/>
              </a:rPr>
              <a:t>   }</a:t>
            </a:r>
          </a:p>
          <a:p>
            <a:r>
              <a:rPr lang="fr-FR" altLang="en-US" sz="2000" dirty="0">
                <a:solidFill>
                  <a:srgbClr val="002060"/>
                </a:solidFill>
                <a:latin typeface="Courier New"/>
                <a:cs typeface="Courier New" panose="02070309020205020404" pitchFamily="49" charset="0"/>
              </a:rPr>
              <a:t>}</a:t>
            </a:r>
            <a:endParaRPr lang="en-US" altLang="en-US" sz="20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12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Efficient Sorting algorithms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45</a:t>
            </a:fld>
            <a:endParaRPr lang="en-IN"/>
          </a:p>
        </p:txBody>
      </p:sp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536" y="980728"/>
            <a:ext cx="8280920" cy="172819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Two of the most popular sorting algorithms are based on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divide-and-conquer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approach.</a:t>
            </a:r>
          </a:p>
          <a:p>
            <a:pPr marL="457200" indent="169863">
              <a:spcBef>
                <a:spcPts val="0"/>
              </a:spcBef>
              <a:spcAft>
                <a:spcPts val="0"/>
              </a:spcAft>
              <a:buClr>
                <a:srgbClr val="B808BC"/>
              </a:buClr>
              <a:buSzTx/>
              <a:buFont typeface="Arial" pitchFamily="34" charset="0"/>
              <a:buChar char="•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B808BC"/>
                </a:solidFill>
                <a:effectLst/>
                <a:uLnTx/>
                <a:uFillTx/>
              </a:rPr>
              <a:t>	Quick sort</a:t>
            </a:r>
          </a:p>
          <a:p>
            <a:pPr marL="457200" indent="169863">
              <a:spcBef>
                <a:spcPts val="0"/>
              </a:spcBef>
              <a:spcAft>
                <a:spcPts val="0"/>
              </a:spcAft>
              <a:buClr>
                <a:srgbClr val="B808BC"/>
              </a:buClr>
              <a:buSzTx/>
              <a:buFont typeface="Arial" pitchFamily="34" charset="0"/>
              <a:buChar char="•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B808BC"/>
                </a:solidFill>
                <a:effectLst/>
                <a:uLnTx/>
                <a:uFillTx/>
              </a:rPr>
              <a:t>	Merge sort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3140968"/>
            <a:ext cx="8293822" cy="3024336"/>
          </a:xfrm>
          <a:prstGeom prst="roundRect">
            <a:avLst>
              <a:gd name="adj" fmla="val 2871"/>
            </a:avLst>
          </a:prstGeom>
          <a:solidFill>
            <a:srgbClr val="ECEF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>
              <a:spcBef>
                <a:spcPct val="5000"/>
              </a:spcBef>
              <a:defRPr/>
            </a:pPr>
            <a:r>
              <a:rPr lang="en-US" altLang="en-US" b="1" kern="0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sort </a:t>
            </a:r>
            <a:r>
              <a:rPr lang="en-US" altLang="en-US" b="1" kern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(list)</a:t>
            </a:r>
          </a:p>
          <a:p>
            <a:pPr marL="0" lvl="2">
              <a:spcBef>
                <a:spcPct val="5000"/>
              </a:spcBef>
              <a:defRPr/>
            </a:pPr>
            <a:r>
              <a:rPr lang="en-US" altLang="en-US" b="1" kern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lvl="2">
              <a:spcBef>
                <a:spcPct val="5000"/>
              </a:spcBef>
              <a:defRPr/>
            </a:pPr>
            <a:r>
              <a:rPr lang="en-US" altLang="en-US" b="1" kern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if the list has length greater than 1</a:t>
            </a:r>
          </a:p>
          <a:p>
            <a:pPr marL="0" lvl="2">
              <a:spcBef>
                <a:spcPct val="5000"/>
              </a:spcBef>
              <a:defRPr/>
            </a:pPr>
            <a:r>
              <a:rPr lang="en-US" altLang="en-US" b="1" kern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 marL="0" lvl="2">
              <a:spcBef>
                <a:spcPct val="5000"/>
              </a:spcBef>
              <a:defRPr/>
            </a:pPr>
            <a:r>
              <a:rPr lang="en-US" altLang="en-US" b="1" kern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   Partition the list into </a:t>
            </a:r>
            <a:r>
              <a:rPr lang="en-US" altLang="en-US" b="1" kern="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lowlist</a:t>
            </a:r>
            <a:r>
              <a:rPr lang="en-US" altLang="en-US" b="1" kern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kern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and </a:t>
            </a:r>
            <a:r>
              <a:rPr lang="en-US" altLang="en-US" b="1" kern="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highlist</a:t>
            </a:r>
            <a:r>
              <a:rPr lang="en-US" altLang="en-US" b="1" kern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lvl="2">
              <a:spcBef>
                <a:spcPct val="5000"/>
              </a:spcBef>
              <a:defRPr/>
            </a:pPr>
            <a:r>
              <a:rPr lang="en-US" altLang="en-US" b="1" kern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   sort (</a:t>
            </a:r>
            <a:r>
              <a:rPr lang="en-US" altLang="en-US" b="1" kern="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lowlist</a:t>
            </a:r>
            <a:r>
              <a:rPr lang="en-US" altLang="en-US" b="1" kern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lvl="2">
              <a:spcBef>
                <a:spcPct val="5000"/>
              </a:spcBef>
              <a:defRPr/>
            </a:pPr>
            <a:r>
              <a:rPr lang="en-US" altLang="en-US" b="1" kern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   sort (</a:t>
            </a:r>
            <a:r>
              <a:rPr lang="en-US" altLang="en-US" b="1" kern="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highlist</a:t>
            </a:r>
            <a:r>
              <a:rPr lang="en-US" altLang="en-US" b="1" kern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lvl="2">
              <a:spcBef>
                <a:spcPct val="5000"/>
              </a:spcBef>
              <a:defRPr/>
            </a:pPr>
            <a:r>
              <a:rPr lang="en-US" altLang="en-US" b="1" kern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    combine (</a:t>
            </a:r>
            <a:r>
              <a:rPr lang="en-US" altLang="en-US" b="1" kern="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lowlist</a:t>
            </a:r>
            <a:r>
              <a:rPr lang="en-US" altLang="en-US" b="1" kern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b="1" kern="0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highlist</a:t>
            </a:r>
            <a:r>
              <a:rPr lang="en-US" altLang="en-US" b="1" kern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lvl="2">
              <a:spcBef>
                <a:spcPct val="5000"/>
              </a:spcBef>
              <a:defRPr/>
            </a:pPr>
            <a:r>
              <a:rPr lang="en-US" altLang="en-US" b="1" kern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lvl="2">
              <a:spcBef>
                <a:spcPct val="5000"/>
              </a:spcBef>
              <a:defRPr/>
            </a:pPr>
            <a:r>
              <a:rPr lang="en-US" altLang="en-US" b="1" kern="0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544" y="2708920"/>
            <a:ext cx="4782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en-US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Basic concept </a:t>
            </a:r>
            <a:r>
              <a:rPr lang="en-US" altLang="en-US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of divide-and-conquer method:</a:t>
            </a:r>
            <a:endParaRPr lang="en-US" altLang="en-US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14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9672" y="2708920"/>
            <a:ext cx="5688632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Quick Sort</a:t>
            </a:r>
            <a:endParaRPr lang="en-IN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46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97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Quick Sort – How it Works?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47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467544" y="1412775"/>
            <a:ext cx="78344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I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every step, we select a </a:t>
            </a:r>
            <a:r>
              <a:rPr lang="en-IN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pivot element </a:t>
            </a:r>
            <a:r>
              <a:rPr lang="en-I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I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list (usually the first element</a:t>
            </a:r>
            <a:r>
              <a:rPr lang="en-I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IN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en-I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put the pivot element in the </a:t>
            </a:r>
            <a:r>
              <a:rPr lang="en-IN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final </a:t>
            </a:r>
            <a:r>
              <a:rPr lang="en-IN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position </a:t>
            </a:r>
            <a:r>
              <a:rPr lang="en-I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sorted list</a:t>
            </a:r>
            <a:r>
              <a:rPr lang="en-I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endParaRPr lang="en-IN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en-I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elements </a:t>
            </a:r>
            <a:r>
              <a:rPr lang="en-I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 than or equal </a:t>
            </a:r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I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pivot element </a:t>
            </a:r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 to the </a:t>
            </a:r>
            <a:r>
              <a:rPr lang="en-I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I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endParaRPr lang="en-IN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en-I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elements </a:t>
            </a:r>
            <a:r>
              <a:rPr lang="en-I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greater than the pivot </a:t>
            </a:r>
            <a:r>
              <a:rPr lang="en-I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element are </a:t>
            </a:r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I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215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Quick 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Sort Partitioning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48</a:t>
            </a:fld>
            <a:endParaRPr lang="en-IN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600200" y="1956377"/>
            <a:ext cx="5461073" cy="374650"/>
          </a:xfrm>
          <a:prstGeom prst="rect">
            <a:avLst/>
          </a:prstGeom>
          <a:solidFill>
            <a:schemeClr val="accent1">
              <a:alpha val="6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600200" y="1548390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2000" b="1">
                <a:solidFill>
                  <a:schemeClr val="tx1"/>
                </a:solidFill>
                <a:latin typeface="Tahoma" pitchFamily="34" charset="0"/>
              </a:rPr>
              <a:t>0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300192" y="1559502"/>
            <a:ext cx="1311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2000" b="1" dirty="0">
                <a:solidFill>
                  <a:schemeClr val="tx1"/>
                </a:solidFill>
                <a:latin typeface="Tahoma" pitchFamily="34" charset="0"/>
              </a:rPr>
              <a:t>size-1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914400" y="1880177"/>
            <a:ext cx="479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b="1">
                <a:solidFill>
                  <a:schemeClr val="tx1"/>
                </a:solidFill>
                <a:latin typeface="Tahoma" pitchFamily="34" charset="0"/>
              </a:rPr>
              <a:t>x:</a:t>
            </a: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1614488" y="1946852"/>
            <a:ext cx="422275" cy="384175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  <a:extLst/>
        </p:spPr>
        <p:txBody>
          <a:bodyPr wrap="none" anchor="ctr"/>
          <a:lstStyle>
            <a:lvl1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000125" y="2307990"/>
            <a:ext cx="130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dirty="0">
                <a:solidFill>
                  <a:schemeClr val="tx1"/>
                </a:solidFill>
              </a:rPr>
              <a:t>pivot</a:t>
            </a:r>
          </a:p>
        </p:txBody>
      </p:sp>
      <p:grpSp>
        <p:nvGrpSpPr>
          <p:cNvPr id="14" name="Group 35"/>
          <p:cNvGrpSpPr>
            <a:grpSpLocks/>
          </p:cNvGrpSpPr>
          <p:nvPr/>
        </p:nvGrpSpPr>
        <p:grpSpPr bwMode="auto">
          <a:xfrm>
            <a:off x="1500188" y="3137472"/>
            <a:ext cx="5607050" cy="384175"/>
            <a:chOff x="1114" y="2837"/>
            <a:chExt cx="3532" cy="242"/>
          </a:xfrm>
        </p:grpSpPr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14" y="2837"/>
              <a:ext cx="1578" cy="242"/>
            </a:xfrm>
            <a:prstGeom prst="rect">
              <a:avLst/>
            </a:prstGeom>
            <a:solidFill>
              <a:schemeClr val="accent1">
                <a:alpha val="68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800" dirty="0">
                  <a:solidFill>
                    <a:schemeClr val="tx1"/>
                  </a:solidFill>
                  <a:latin typeface="Tahoma" pitchFamily="34" charset="0"/>
                </a:rPr>
                <a:t>Values smaller</a:t>
              </a:r>
            </a:p>
          </p:txBody>
        </p:sp>
        <p:sp>
          <p:nvSpPr>
            <p:cNvPr id="16" name="Rectangle 33"/>
            <p:cNvSpPr>
              <a:spLocks noChangeArrowheads="1"/>
            </p:cNvSpPr>
            <p:nvPr/>
          </p:nvSpPr>
          <p:spPr bwMode="auto">
            <a:xfrm>
              <a:off x="3025" y="2837"/>
              <a:ext cx="1621" cy="24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800">
                  <a:solidFill>
                    <a:schemeClr val="tx1"/>
                  </a:solidFill>
                  <a:latin typeface="Tahoma" pitchFamily="34" charset="0"/>
                </a:rPr>
                <a:t>Values greater</a:t>
              </a:r>
            </a:p>
          </p:txBody>
        </p:sp>
        <p:sp>
          <p:nvSpPr>
            <p:cNvPr id="17" name="Rectangle 34"/>
            <p:cNvSpPr>
              <a:spLocks noChangeArrowheads="1"/>
            </p:cNvSpPr>
            <p:nvPr/>
          </p:nvSpPr>
          <p:spPr bwMode="auto">
            <a:xfrm>
              <a:off x="2692" y="2837"/>
              <a:ext cx="333" cy="242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8" name="Group 39"/>
          <p:cNvGrpSpPr>
            <a:grpSpLocks/>
          </p:cNvGrpSpPr>
          <p:nvPr/>
        </p:nvGrpSpPr>
        <p:grpSpPr bwMode="auto">
          <a:xfrm>
            <a:off x="1538288" y="3559752"/>
            <a:ext cx="2419350" cy="1420813"/>
            <a:chOff x="969" y="2450"/>
            <a:chExt cx="1524" cy="895"/>
          </a:xfrm>
        </p:grpSpPr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993" y="2789"/>
              <a:ext cx="1500" cy="556"/>
            </a:xfrm>
            <a:prstGeom prst="rect">
              <a:avLst/>
            </a:prstGeom>
            <a:ln w="38100"/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 smtClean="0"/>
                <a:t>  Perform </a:t>
              </a:r>
              <a:endParaRPr lang="en-US" altLang="en-US" dirty="0"/>
            </a:p>
            <a:p>
              <a:pPr eaLnBrk="1" hangingPunct="1"/>
              <a:r>
                <a:rPr lang="en-US" altLang="en-US" dirty="0"/>
                <a:t>partitioning</a:t>
              </a:r>
            </a:p>
          </p:txBody>
        </p:sp>
        <p:sp>
          <p:nvSpPr>
            <p:cNvPr id="20" name="Line 37"/>
            <p:cNvSpPr>
              <a:spLocks noChangeShapeType="1"/>
            </p:cNvSpPr>
            <p:nvPr/>
          </p:nvSpPr>
          <p:spPr bwMode="auto">
            <a:xfrm flipH="1" flipV="1">
              <a:off x="969" y="2450"/>
              <a:ext cx="726" cy="339"/>
            </a:xfrm>
            <a:prstGeom prst="line">
              <a:avLst/>
            </a:prstGeom>
            <a:ln w="38100">
              <a:headEnd/>
              <a:tailEnd type="triangle" w="med" len="med"/>
            </a:ln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auto">
            <a:xfrm flipV="1">
              <a:off x="1695" y="2450"/>
              <a:ext cx="798" cy="339"/>
            </a:xfrm>
            <a:prstGeom prst="line">
              <a:avLst/>
            </a:prstGeom>
            <a:ln w="38100">
              <a:headEnd/>
              <a:tailEnd type="triangle" w="med" len="med"/>
            </a:ln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44"/>
          <p:cNvGrpSpPr>
            <a:grpSpLocks/>
          </p:cNvGrpSpPr>
          <p:nvPr/>
        </p:nvGrpSpPr>
        <p:grpSpPr bwMode="auto">
          <a:xfrm>
            <a:off x="4641923" y="3561340"/>
            <a:ext cx="2419350" cy="1420812"/>
            <a:chOff x="969" y="2450"/>
            <a:chExt cx="1524" cy="895"/>
          </a:xfrm>
        </p:grpSpPr>
        <p:sp>
          <p:nvSpPr>
            <p:cNvPr id="23" name="Rectangle 45"/>
            <p:cNvSpPr>
              <a:spLocks noChangeArrowheads="1"/>
            </p:cNvSpPr>
            <p:nvPr/>
          </p:nvSpPr>
          <p:spPr bwMode="auto">
            <a:xfrm>
              <a:off x="993" y="2789"/>
              <a:ext cx="1500" cy="556"/>
            </a:xfrm>
            <a:prstGeom prst="rect">
              <a:avLst/>
            </a:prstGeom>
            <a:ln w="38100"/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dirty="0" smtClean="0"/>
                <a:t>  Perform </a:t>
              </a:r>
              <a:endParaRPr lang="en-US" altLang="en-US" dirty="0"/>
            </a:p>
            <a:p>
              <a:pPr eaLnBrk="1" hangingPunct="1"/>
              <a:r>
                <a:rPr lang="en-US" altLang="en-US" dirty="0"/>
                <a:t>partitioning</a:t>
              </a:r>
            </a:p>
          </p:txBody>
        </p:sp>
        <p:sp>
          <p:nvSpPr>
            <p:cNvPr id="24" name="Line 46"/>
            <p:cNvSpPr>
              <a:spLocks noChangeShapeType="1"/>
            </p:cNvSpPr>
            <p:nvPr/>
          </p:nvSpPr>
          <p:spPr bwMode="auto">
            <a:xfrm flipH="1" flipV="1">
              <a:off x="969" y="2450"/>
              <a:ext cx="726" cy="339"/>
            </a:xfrm>
            <a:prstGeom prst="line">
              <a:avLst/>
            </a:prstGeom>
            <a:ln w="38100">
              <a:headEnd/>
              <a:tailEnd type="triangle" w="med" len="med"/>
            </a:ln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Line 47"/>
            <p:cNvSpPr>
              <a:spLocks noChangeShapeType="1"/>
            </p:cNvSpPr>
            <p:nvPr/>
          </p:nvSpPr>
          <p:spPr bwMode="auto">
            <a:xfrm flipV="1">
              <a:off x="1695" y="2450"/>
              <a:ext cx="798" cy="339"/>
            </a:xfrm>
            <a:prstGeom prst="line">
              <a:avLst/>
            </a:prstGeom>
            <a:ln w="38100">
              <a:headEnd/>
              <a:tailEnd type="triangle" w="med" len="med"/>
            </a:ln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283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7971" y="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Quick Sort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49</a:t>
            </a:fld>
            <a:endParaRPr lang="en-IN"/>
          </a:p>
        </p:txBody>
      </p:sp>
      <p:sp>
        <p:nvSpPr>
          <p:cNvPr id="12" name="Rounded Rectangle 11"/>
          <p:cNvSpPr/>
          <p:nvPr/>
        </p:nvSpPr>
        <p:spPr>
          <a:xfrm>
            <a:off x="467544" y="764704"/>
            <a:ext cx="7848872" cy="5400600"/>
          </a:xfrm>
          <a:prstGeom prst="roundRect">
            <a:avLst>
              <a:gd name="adj" fmla="val 2871"/>
            </a:avLst>
          </a:prstGeom>
          <a:solidFill>
            <a:srgbClr val="ECEF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500" dirty="0">
                <a:solidFill>
                  <a:srgbClr val="002060"/>
                </a:solidFill>
                <a:latin typeface="Courier New"/>
              </a:rPr>
              <a:t>#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include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 &lt;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stdio.h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&gt;</a:t>
            </a:r>
          </a:p>
          <a:p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void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quickSort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( 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[], 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, 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);</a:t>
            </a:r>
          </a:p>
          <a:p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 partition( 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[], 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, 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);</a:t>
            </a:r>
          </a:p>
          <a:p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void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 main()</a:t>
            </a:r>
          </a:p>
          <a:p>
            <a:r>
              <a:rPr lang="fr-FR" sz="1500" dirty="0">
                <a:solidFill>
                  <a:srgbClr val="002060"/>
                </a:solidFill>
                <a:latin typeface="Courier New"/>
              </a:rPr>
              <a:t>{</a:t>
            </a:r>
          </a:p>
          <a:p>
            <a:r>
              <a:rPr lang="fr-FR" sz="1500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sz="1500" dirty="0" err="1" smtClean="0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1500" dirty="0" smtClean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i,a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[] = { 7, 12, 1, -2, 0, 15, 4, 11, 9};</a:t>
            </a:r>
          </a:p>
          <a:p>
            <a:r>
              <a:rPr lang="fr-FR" sz="1500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sz="1500" dirty="0" err="1" smtClean="0">
                <a:solidFill>
                  <a:srgbClr val="002060"/>
                </a:solidFill>
                <a:latin typeface="Courier New"/>
              </a:rPr>
              <a:t>printf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("\n\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nUnsorted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array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is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: ");</a:t>
            </a:r>
          </a:p>
          <a:p>
            <a:r>
              <a:rPr lang="fr-FR" sz="1500" dirty="0" smtClean="0">
                <a:solidFill>
                  <a:srgbClr val="002060"/>
                </a:solidFill>
                <a:latin typeface="Courier New"/>
              </a:rPr>
              <a:t>   for(i 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= 0; i &lt; 9; ++i)</a:t>
            </a:r>
          </a:p>
          <a:p>
            <a:r>
              <a:rPr lang="fr-FR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500" dirty="0" smtClean="0">
                <a:solidFill>
                  <a:srgbClr val="002060"/>
                </a:solidFill>
                <a:latin typeface="Courier New"/>
              </a:rPr>
              <a:t>     </a:t>
            </a:r>
            <a:r>
              <a:rPr lang="fr-FR" sz="1500" dirty="0" err="1" smtClean="0">
                <a:solidFill>
                  <a:srgbClr val="002060"/>
                </a:solidFill>
                <a:latin typeface="Courier New"/>
              </a:rPr>
              <a:t>printf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(" %d ", a[i]);</a:t>
            </a:r>
          </a:p>
          <a:p>
            <a:r>
              <a:rPr lang="fr-FR" sz="1500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sz="1500" dirty="0" err="1" smtClean="0">
                <a:solidFill>
                  <a:srgbClr val="002060"/>
                </a:solidFill>
                <a:latin typeface="Courier New"/>
              </a:rPr>
              <a:t>quickSort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( a, 0, 8);</a:t>
            </a:r>
          </a:p>
          <a:p>
            <a:r>
              <a:rPr lang="fr-FR" sz="1500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sz="1500" dirty="0" err="1" smtClean="0">
                <a:solidFill>
                  <a:srgbClr val="002060"/>
                </a:solidFill>
                <a:latin typeface="Courier New"/>
              </a:rPr>
              <a:t>printf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("\n\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nSorted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array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is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: ");</a:t>
            </a:r>
          </a:p>
          <a:p>
            <a:r>
              <a:rPr lang="fr-FR" sz="1500" dirty="0" smtClean="0">
                <a:solidFill>
                  <a:srgbClr val="002060"/>
                </a:solidFill>
                <a:latin typeface="Courier New"/>
              </a:rPr>
              <a:t>   for(i 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= 0; i &lt; 9; ++i)</a:t>
            </a:r>
          </a:p>
          <a:p>
            <a:r>
              <a:rPr lang="fr-FR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500" dirty="0" smtClean="0">
                <a:solidFill>
                  <a:srgbClr val="002060"/>
                </a:solidFill>
                <a:latin typeface="Courier New"/>
              </a:rPr>
              <a:t>     </a:t>
            </a:r>
            <a:r>
              <a:rPr lang="fr-FR" sz="1500" dirty="0" err="1" smtClean="0">
                <a:solidFill>
                  <a:srgbClr val="002060"/>
                </a:solidFill>
                <a:latin typeface="Courier New"/>
              </a:rPr>
              <a:t>printf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(" %d ", a[i]);</a:t>
            </a:r>
          </a:p>
          <a:p>
            <a:r>
              <a:rPr lang="fr-FR" sz="1500" dirty="0">
                <a:solidFill>
                  <a:srgbClr val="002060"/>
                </a:solidFill>
                <a:latin typeface="Courier New"/>
              </a:rPr>
              <a:t>}</a:t>
            </a:r>
          </a:p>
          <a:p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void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quickSort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( 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 a[], 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 l, </a:t>
            </a:r>
            <a:r>
              <a:rPr lang="fr-FR" sz="15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 r)</a:t>
            </a:r>
          </a:p>
          <a:p>
            <a:r>
              <a:rPr lang="fr-FR" sz="1500" dirty="0">
                <a:solidFill>
                  <a:srgbClr val="002060"/>
                </a:solidFill>
                <a:latin typeface="Courier New"/>
              </a:rPr>
              <a:t>{</a:t>
            </a:r>
          </a:p>
          <a:p>
            <a:r>
              <a:rPr lang="fr-FR" sz="1500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sz="1500" dirty="0" err="1" smtClean="0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1500" dirty="0" smtClean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j;</a:t>
            </a:r>
          </a:p>
          <a:p>
            <a:r>
              <a:rPr lang="fr-FR" sz="1500" dirty="0" smtClean="0">
                <a:solidFill>
                  <a:srgbClr val="002060"/>
                </a:solidFill>
                <a:latin typeface="Courier New"/>
              </a:rPr>
              <a:t>   if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( l &lt; r ) { </a:t>
            </a:r>
            <a:r>
              <a:rPr lang="fr-FR" sz="1500" dirty="0" smtClean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500" dirty="0" smtClean="0">
                <a:solidFill>
                  <a:srgbClr val="FF0000"/>
                </a:solidFill>
                <a:latin typeface="Courier New"/>
              </a:rPr>
              <a:t>// </a:t>
            </a:r>
            <a:r>
              <a:rPr lang="fr-FR" sz="1500" dirty="0" err="1">
                <a:solidFill>
                  <a:srgbClr val="FF0000"/>
                </a:solidFill>
                <a:latin typeface="Courier New"/>
              </a:rPr>
              <a:t>divide</a:t>
            </a:r>
            <a:r>
              <a:rPr lang="fr-FR" sz="1500" dirty="0">
                <a:solidFill>
                  <a:srgbClr val="FF0000"/>
                </a:solidFill>
                <a:latin typeface="Courier New"/>
              </a:rPr>
              <a:t> and </a:t>
            </a:r>
            <a:r>
              <a:rPr lang="fr-FR" sz="1500" dirty="0" err="1">
                <a:solidFill>
                  <a:srgbClr val="FF0000"/>
                </a:solidFill>
                <a:latin typeface="Courier New"/>
              </a:rPr>
              <a:t>conquer</a:t>
            </a:r>
            <a:endParaRPr lang="fr-FR" sz="1500" dirty="0">
              <a:solidFill>
                <a:srgbClr val="FF0000"/>
              </a:solidFill>
              <a:latin typeface="Courier New"/>
            </a:endParaRPr>
          </a:p>
          <a:p>
            <a:r>
              <a:rPr lang="fr-FR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500" dirty="0" smtClean="0">
                <a:solidFill>
                  <a:srgbClr val="002060"/>
                </a:solidFill>
                <a:latin typeface="Courier New"/>
              </a:rPr>
              <a:t>  j 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= </a:t>
            </a:r>
            <a:r>
              <a:rPr lang="fr-FR" sz="1500" b="1" dirty="0">
                <a:solidFill>
                  <a:srgbClr val="002060"/>
                </a:solidFill>
                <a:latin typeface="Courier New"/>
              </a:rPr>
              <a:t>partition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( a, l, r);</a:t>
            </a:r>
          </a:p>
          <a:p>
            <a:r>
              <a:rPr lang="fr-FR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500" dirty="0" smtClean="0">
                <a:solidFill>
                  <a:srgbClr val="002060"/>
                </a:solidFill>
                <a:latin typeface="Courier New"/>
              </a:rPr>
              <a:t>  </a:t>
            </a:r>
            <a:r>
              <a:rPr lang="fr-FR" sz="1500" dirty="0" err="1" smtClean="0">
                <a:solidFill>
                  <a:srgbClr val="002060"/>
                </a:solidFill>
                <a:latin typeface="Courier New"/>
              </a:rPr>
              <a:t>quickSort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( a, l, j-1);</a:t>
            </a:r>
          </a:p>
          <a:p>
            <a:r>
              <a:rPr lang="fr-FR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500" dirty="0" smtClean="0">
                <a:solidFill>
                  <a:srgbClr val="002060"/>
                </a:solidFill>
                <a:latin typeface="Courier New"/>
              </a:rPr>
              <a:t>  </a:t>
            </a:r>
            <a:r>
              <a:rPr lang="fr-FR" sz="1500" dirty="0" err="1" smtClean="0">
                <a:solidFill>
                  <a:srgbClr val="002060"/>
                </a:solidFill>
                <a:latin typeface="Courier New"/>
              </a:rPr>
              <a:t>quickSort</a:t>
            </a:r>
            <a:r>
              <a:rPr lang="fr-FR" sz="1500" dirty="0">
                <a:solidFill>
                  <a:srgbClr val="002060"/>
                </a:solidFill>
                <a:latin typeface="Courier New"/>
              </a:rPr>
              <a:t>( a, j+1, r);</a:t>
            </a:r>
          </a:p>
          <a:p>
            <a:r>
              <a:rPr lang="fr-FR" sz="1500" dirty="0" smtClean="0">
                <a:solidFill>
                  <a:srgbClr val="002060"/>
                </a:solidFill>
                <a:latin typeface="Courier New"/>
              </a:rPr>
              <a:t>   }</a:t>
            </a:r>
            <a:endParaRPr lang="fr-FR" sz="1500" dirty="0">
              <a:solidFill>
                <a:srgbClr val="002060"/>
              </a:solidFill>
              <a:latin typeface="Courier New"/>
            </a:endParaRPr>
          </a:p>
          <a:p>
            <a:r>
              <a:rPr lang="fr-FR" sz="1500" dirty="0">
                <a:solidFill>
                  <a:srgbClr val="002060"/>
                </a:solidFill>
                <a:latin typeface="Courier New"/>
              </a:rPr>
              <a:t>}</a:t>
            </a:r>
            <a:endParaRPr lang="en-IN" sz="1500" dirty="0">
              <a:solidFill>
                <a:srgbClr val="002060"/>
              </a:solidFill>
              <a:latin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56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Issues in Sorting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5</a:t>
            </a:fld>
            <a:endParaRPr lang="en-IN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Many issues are there in sorting techniques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808038" lvl="2" indent="-265113" algn="just">
              <a:buClr>
                <a:srgbClr val="C00000"/>
              </a:buClr>
              <a:buFont typeface="Arial" pitchFamily="34" charset="0"/>
              <a:buChar char="•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How to rearrange a given set of data?</a:t>
            </a:r>
          </a:p>
          <a:p>
            <a:pPr marL="808038" lvl="3" indent="-265113" algn="just">
              <a:buClr>
                <a:srgbClr val="C00000"/>
              </a:buClr>
              <a:buFont typeface="Arial" pitchFamily="34" charset="0"/>
              <a:buChar char="•"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808038" lvl="2" indent="-265113" algn="just">
              <a:buClr>
                <a:srgbClr val="C00000"/>
              </a:buClr>
              <a:buFont typeface="Arial" pitchFamily="34" charset="0"/>
              <a:buChar char="•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Which data structures are more suitable to store data prior to their sorting?</a:t>
            </a:r>
          </a:p>
          <a:p>
            <a:pPr marL="808038" lvl="2" indent="-265113" algn="just">
              <a:buClr>
                <a:srgbClr val="C00000"/>
              </a:buClr>
              <a:buFont typeface="Arial" pitchFamily="34" charset="0"/>
              <a:buChar char="•"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808038" lvl="2" indent="-265113" algn="just">
              <a:buClr>
                <a:srgbClr val="C00000"/>
              </a:buClr>
              <a:buFont typeface="Arial" pitchFamily="34" charset="0"/>
              <a:buChar char="•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How fast the sorting can be achieved?</a:t>
            </a:r>
          </a:p>
          <a:p>
            <a:pPr marL="808038" lvl="2" indent="-265113" algn="just">
              <a:buClr>
                <a:srgbClr val="C00000"/>
              </a:buClr>
              <a:buFont typeface="Arial" pitchFamily="34" charset="0"/>
              <a:buChar char="•"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808038" lvl="2" indent="-265113" algn="just">
              <a:buClr>
                <a:srgbClr val="C00000"/>
              </a:buClr>
              <a:buFont typeface="Arial" pitchFamily="34" charset="0"/>
              <a:buChar char="•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How sorting can be done in a memory constraint situation?</a:t>
            </a:r>
          </a:p>
          <a:p>
            <a:pPr marL="808038" lvl="2" indent="-265113" algn="just">
              <a:buClr>
                <a:srgbClr val="C00000"/>
              </a:buClr>
              <a:buFont typeface="Arial" pitchFamily="34" charset="0"/>
              <a:buChar char="•"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808038" lvl="2" indent="-265113" algn="just">
              <a:buClr>
                <a:srgbClr val="C00000"/>
              </a:buClr>
              <a:buFont typeface="Arial" pitchFamily="34" charset="0"/>
              <a:buChar char="•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How to sort various types of data?</a:t>
            </a:r>
          </a:p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6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7971" y="44624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Quick Sort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50</a:t>
            </a:fld>
            <a:endParaRPr lang="en-IN"/>
          </a:p>
        </p:txBody>
      </p:sp>
      <p:sp>
        <p:nvSpPr>
          <p:cNvPr id="12" name="Rounded Rectangle 11"/>
          <p:cNvSpPr/>
          <p:nvPr/>
        </p:nvSpPr>
        <p:spPr>
          <a:xfrm>
            <a:off x="467544" y="836712"/>
            <a:ext cx="8293822" cy="5328592"/>
          </a:xfrm>
          <a:prstGeom prst="roundRect">
            <a:avLst>
              <a:gd name="adj" fmla="val 2871"/>
            </a:avLst>
          </a:prstGeom>
          <a:solidFill>
            <a:srgbClr val="ECEF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15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en-IN" sz="1500" b="1" dirty="0">
                <a:solidFill>
                  <a:srgbClr val="002060"/>
                </a:solidFill>
                <a:latin typeface="Courier New"/>
              </a:rPr>
              <a:t>partition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( </a:t>
            </a:r>
            <a:r>
              <a:rPr lang="en-IN" sz="15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 a[], </a:t>
            </a:r>
            <a:r>
              <a:rPr lang="en-IN" sz="15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 l, </a:t>
            </a:r>
            <a:r>
              <a:rPr lang="en-IN" sz="15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 r)</a:t>
            </a:r>
          </a:p>
          <a:p>
            <a:r>
              <a:rPr lang="en-IN" sz="1500" dirty="0">
                <a:solidFill>
                  <a:srgbClr val="002060"/>
                </a:solidFill>
                <a:latin typeface="Courier New"/>
              </a:rPr>
              <a:t>{</a:t>
            </a:r>
          </a:p>
          <a:p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en-IN" sz="1500" dirty="0" err="1" smtClean="0">
                <a:solidFill>
                  <a:srgbClr val="002060"/>
                </a:solidFill>
                <a:latin typeface="Courier New"/>
              </a:rPr>
              <a:t>int</a:t>
            </a:r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pivot, i, j, t;</a:t>
            </a:r>
          </a:p>
          <a:p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pivot 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= a[l];</a:t>
            </a:r>
          </a:p>
          <a:p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i 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= l;</a:t>
            </a:r>
          </a:p>
          <a:p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j 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= r+1;</a:t>
            </a:r>
          </a:p>
          <a:p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while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( 1) {</a:t>
            </a:r>
          </a:p>
          <a:p>
            <a:r>
              <a:rPr lang="en-IN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      do 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{</a:t>
            </a:r>
          </a:p>
          <a:p>
            <a:r>
              <a:rPr lang="en-IN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          ++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i;</a:t>
            </a:r>
          </a:p>
          <a:p>
            <a:r>
              <a:rPr lang="en-IN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         } 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while(a[i]&lt;=pivot &amp;&amp; i&lt;=r</a:t>
            </a:r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);</a:t>
            </a:r>
            <a:endParaRPr lang="en-IN" sz="1500" dirty="0">
              <a:solidFill>
                <a:srgbClr val="002060"/>
              </a:solidFill>
              <a:latin typeface="Courier New"/>
            </a:endParaRPr>
          </a:p>
          <a:p>
            <a:r>
              <a:rPr lang="en-IN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      do 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{</a:t>
            </a:r>
          </a:p>
          <a:p>
            <a:r>
              <a:rPr lang="en-IN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          --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j;</a:t>
            </a:r>
          </a:p>
          <a:p>
            <a:r>
              <a:rPr lang="en-IN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         } 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while( a[j] &gt; pivot );</a:t>
            </a:r>
          </a:p>
          <a:p>
            <a:r>
              <a:rPr lang="en-IN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      if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( i &gt;= j ) break;</a:t>
            </a:r>
          </a:p>
          <a:p>
            <a:r>
              <a:rPr lang="en-IN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      t 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= a[i];</a:t>
            </a:r>
          </a:p>
          <a:p>
            <a:r>
              <a:rPr lang="en-IN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      a[i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] = a[j];</a:t>
            </a:r>
          </a:p>
          <a:p>
            <a:r>
              <a:rPr lang="en-IN" sz="15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      a[j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] = t;</a:t>
            </a:r>
          </a:p>
          <a:p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}</a:t>
            </a:r>
            <a:endParaRPr lang="en-IN" sz="1500" dirty="0">
              <a:solidFill>
                <a:srgbClr val="002060"/>
              </a:solidFill>
              <a:latin typeface="Courier New"/>
            </a:endParaRPr>
          </a:p>
          <a:p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t 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= a[l];</a:t>
            </a:r>
          </a:p>
          <a:p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a[l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] = a[j];</a:t>
            </a:r>
          </a:p>
          <a:p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a[j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] = t;</a:t>
            </a:r>
          </a:p>
          <a:p>
            <a:r>
              <a:rPr lang="en-IN" sz="1500" dirty="0" smtClean="0">
                <a:solidFill>
                  <a:srgbClr val="002060"/>
                </a:solidFill>
                <a:latin typeface="Courier New"/>
              </a:rPr>
              <a:t>   return </a:t>
            </a:r>
            <a:r>
              <a:rPr lang="en-IN" sz="1500" dirty="0">
                <a:solidFill>
                  <a:srgbClr val="002060"/>
                </a:solidFill>
                <a:latin typeface="Courier New"/>
              </a:rPr>
              <a:t>j;</a:t>
            </a:r>
          </a:p>
          <a:p>
            <a:r>
              <a:rPr lang="en-IN" sz="1500" dirty="0">
                <a:solidFill>
                  <a:srgbClr val="002060"/>
                </a:solidFill>
                <a:latin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33698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51</a:t>
            </a:fld>
            <a:endParaRPr lang="en-IN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25760" y="1100807"/>
            <a:ext cx="6337300" cy="527993"/>
          </a:xfrm>
          <a:prstGeom prst="rect">
            <a:avLst/>
          </a:prstGeom>
          <a:solidFill>
            <a:schemeClr val="accent1">
              <a:lumMod val="60000"/>
              <a:lumOff val="40000"/>
              <a:alpha val="72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742950" indent="-285750"/>
            <a:r>
              <a:rPr lang="en-US"/>
              <a:t>Input:  45 -56 78 90 -3 -6 123 0 -3 45 69 68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69254" y="5085184"/>
            <a:ext cx="6337300" cy="518418"/>
          </a:xfrm>
          <a:prstGeom prst="rect">
            <a:avLst/>
          </a:prstGeom>
          <a:solidFill>
            <a:schemeClr val="accent1">
              <a:lumMod val="60000"/>
              <a:lumOff val="40000"/>
              <a:alpha val="72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742950" indent="-285750"/>
            <a:r>
              <a:rPr lang="en-US" dirty="0"/>
              <a:t>Output:  -56 -6 -3 -3 0 45 45 68 69 78 90 123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9254" y="1971169"/>
            <a:ext cx="6293806" cy="449719"/>
          </a:xfrm>
          <a:prstGeom prst="rect">
            <a:avLst/>
          </a:prstGeom>
          <a:solidFill>
            <a:schemeClr val="accent3">
              <a:alpha val="0"/>
            </a:schemeClr>
          </a:solidFill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742950" indent="-285750"/>
            <a:r>
              <a:rPr lang="en-US" dirty="0">
                <a:solidFill>
                  <a:srgbClr val="FF0000"/>
                </a:solidFill>
              </a:rPr>
              <a:t>45</a:t>
            </a:r>
            <a:r>
              <a:rPr lang="en-US" dirty="0"/>
              <a:t> -56 78 90 -3 -6 123 0 -3 45 69 68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79748" y="2675607"/>
            <a:ext cx="2955925" cy="538163"/>
          </a:xfrm>
          <a:prstGeom prst="rect">
            <a:avLst/>
          </a:prstGeom>
          <a:solidFill>
            <a:schemeClr val="hlink">
              <a:alpha val="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742950" indent="-285750"/>
            <a:r>
              <a:rPr lang="en-US">
                <a:solidFill>
                  <a:srgbClr val="FF0000"/>
                </a:solidFill>
              </a:rPr>
              <a:t>-6</a:t>
            </a:r>
            <a:r>
              <a:rPr lang="en-US"/>
              <a:t> -56 -3   0 -3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14985" y="2636912"/>
            <a:ext cx="1000125" cy="576263"/>
          </a:xfrm>
          <a:prstGeom prst="rect">
            <a:avLst/>
          </a:prstGeom>
          <a:solidFill>
            <a:schemeClr val="hlink">
              <a:alpha val="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742950" indent="-285750"/>
            <a:r>
              <a:rPr lang="en-US" dirty="0">
                <a:solidFill>
                  <a:srgbClr val="B808BC"/>
                </a:solidFill>
              </a:rPr>
              <a:t>45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799160" y="2675607"/>
            <a:ext cx="3457575" cy="538163"/>
          </a:xfrm>
          <a:prstGeom prst="rect">
            <a:avLst/>
          </a:prstGeom>
          <a:solidFill>
            <a:schemeClr val="hlink">
              <a:alpha val="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742950" indent="-285750"/>
            <a:r>
              <a:rPr lang="en-US" dirty="0">
                <a:solidFill>
                  <a:srgbClr val="FF0000"/>
                </a:solidFill>
              </a:rPr>
              <a:t>123</a:t>
            </a:r>
            <a:r>
              <a:rPr lang="en-US" dirty="0"/>
              <a:t> 90 78 45 69 68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300560" y="3175670"/>
            <a:ext cx="1458913" cy="423862"/>
          </a:xfrm>
          <a:prstGeom prst="rect">
            <a:avLst/>
          </a:prstGeom>
          <a:solidFill>
            <a:schemeClr val="hlink">
              <a:alpha val="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742950" indent="-285750"/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-3 </a:t>
            </a:r>
            <a:r>
              <a:rPr lang="en-US"/>
              <a:t> 0  -3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763985" y="3135982"/>
            <a:ext cx="806450" cy="498475"/>
          </a:xfrm>
          <a:prstGeom prst="rect">
            <a:avLst/>
          </a:prstGeom>
          <a:solidFill>
            <a:schemeClr val="hlink">
              <a:alpha val="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742950" indent="-285750"/>
            <a:r>
              <a:rPr lang="en-US" dirty="0">
                <a:solidFill>
                  <a:srgbClr val="B808BC"/>
                </a:solidFill>
              </a:rPr>
              <a:t>-6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071835" y="3097882"/>
            <a:ext cx="958850" cy="615950"/>
          </a:xfrm>
          <a:prstGeom prst="rect">
            <a:avLst/>
          </a:prstGeom>
          <a:solidFill>
            <a:schemeClr val="hlink">
              <a:alpha val="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742950" indent="-285750"/>
            <a:r>
              <a:rPr lang="en-US">
                <a:solidFill>
                  <a:srgbClr val="FF0000"/>
                </a:solidFill>
              </a:rPr>
              <a:t>-56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570435" y="3636045"/>
            <a:ext cx="1458913" cy="423862"/>
          </a:xfrm>
          <a:prstGeom prst="rect">
            <a:avLst/>
          </a:prstGeom>
          <a:solidFill>
            <a:schemeClr val="hlink">
              <a:alpha val="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742950" indent="-285750"/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0</a:t>
            </a:r>
            <a:r>
              <a:rPr lang="en-US"/>
              <a:t> -3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186260" y="3558257"/>
            <a:ext cx="768350" cy="538163"/>
          </a:xfrm>
          <a:prstGeom prst="rect">
            <a:avLst/>
          </a:prstGeom>
          <a:solidFill>
            <a:schemeClr val="hlink">
              <a:alpha val="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742950" indent="-285750"/>
            <a:r>
              <a:rPr lang="en-US" dirty="0">
                <a:solidFill>
                  <a:srgbClr val="B808BC"/>
                </a:solidFill>
              </a:rPr>
              <a:t>-3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646635" y="4020220"/>
            <a:ext cx="8953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/>
            <a:r>
              <a:rPr lang="en-US">
                <a:solidFill>
                  <a:srgbClr val="FF0000"/>
                </a:solidFill>
              </a:rPr>
              <a:t>-3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068910" y="4020220"/>
            <a:ext cx="76815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/>
            <a:r>
              <a:rPr lang="en-US">
                <a:solidFill>
                  <a:srgbClr val="B808BC"/>
                </a:solidFill>
              </a:rPr>
              <a:t>0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067448" y="3213770"/>
            <a:ext cx="2470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/>
            <a:r>
              <a:rPr lang="en-US">
                <a:solidFill>
                  <a:srgbClr val="FF0000"/>
                </a:solidFill>
              </a:rPr>
              <a:t>68</a:t>
            </a:r>
            <a:r>
              <a:rPr lang="en-US"/>
              <a:t> 90 78 45 69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881960" y="3194135"/>
            <a:ext cx="101181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/>
            <a:r>
              <a:rPr lang="en-US" dirty="0">
                <a:solidFill>
                  <a:srgbClr val="B808BC"/>
                </a:solidFill>
              </a:rPr>
              <a:t>123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5027885" y="3674145"/>
            <a:ext cx="1708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/>
            <a:r>
              <a:rPr lang="en-US">
                <a:solidFill>
                  <a:srgbClr val="FF0000"/>
                </a:solidFill>
              </a:rPr>
              <a:t>78</a:t>
            </a:r>
            <a:r>
              <a:rPr lang="en-US"/>
              <a:t> 90 69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4629954" y="3645024"/>
            <a:ext cx="88998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/>
            <a:r>
              <a:rPr lang="en-US" dirty="0">
                <a:solidFill>
                  <a:srgbClr val="B808BC"/>
                </a:solidFill>
              </a:rPr>
              <a:t>68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170635" y="3636045"/>
            <a:ext cx="946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/>
            <a:r>
              <a:rPr lang="en-US"/>
              <a:t>45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5811017" y="4054861"/>
            <a:ext cx="88998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/>
            <a:r>
              <a:rPr lang="en-US">
                <a:solidFill>
                  <a:srgbClr val="B808BC"/>
                </a:solidFill>
              </a:rPr>
              <a:t>78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065985" y="4020220"/>
            <a:ext cx="946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/>
            <a:r>
              <a:rPr lang="en-US"/>
              <a:t>69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6602685" y="4058320"/>
            <a:ext cx="946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/>
            <a:r>
              <a:rPr lang="en-US"/>
              <a:t>90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57971" y="44624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Quick Sort - Example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59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Quick Sort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52</a:t>
            </a:fld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269776" y="1052736"/>
                <a:ext cx="8622704" cy="4525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Memory requirement:</a:t>
                </a:r>
                <a:endParaRPr lang="en-IN" sz="2400" b="1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Size of the </a:t>
                </a: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stack is:</a:t>
                </a:r>
                <a:endParaRPr lang="en-IN" sz="2400" b="0" i="1" kern="0" dirty="0" smtClean="0">
                  <a:solidFill>
                    <a:srgbClr val="B808BC"/>
                  </a:solidFill>
                  <a:latin typeface="Cambria Math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0" i="1" kern="0" dirty="0" smtClean="0">
                  <a:solidFill>
                    <a:srgbClr val="B808BC"/>
                  </a:solidFill>
                  <a:latin typeface="Cambria Math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𝑆</m:t>
                      </m:r>
                      <m:d>
                        <m:d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2 </m:t>
                              </m:r>
                            </m:sub>
                          </m:sSub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+1</m:t>
                      </m:r>
                    </m:oMath>
                  </m:oMathPara>
                </a14:m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of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comparisons: </a:t>
                </a:r>
                <a:endParaRPr lang="en-IN" sz="2400" b="1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Let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sz="2400" i="1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r>
                      <a:rPr lang="en-IN" sz="2400" i="1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IN" sz="2400" i="1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IN" sz="2400" i="1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represents total time to sort  n elements and </a:t>
                </a:r>
                <a14:m>
                  <m:oMath xmlns:m="http://schemas.openxmlformats.org/officeDocument/2006/math">
                    <m:r>
                      <a:rPr lang="en-IN" sz="2400" i="1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𝑃</m:t>
                    </m:r>
                    <m:r>
                      <a:rPr lang="en-IN" sz="2400" i="1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IN" sz="2400" i="1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IN" sz="2400" i="1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represents the time for perform a partition of a list of </a:t>
                </a:r>
                <a14:m>
                  <m:oMath xmlns:m="http://schemas.openxmlformats.org/officeDocument/2006/math">
                    <m:r>
                      <a:rPr lang="en-IN" sz="2400" i="1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IN" sz="2400" i="1" kern="0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elements.</a:t>
                </a:r>
              </a:p>
              <a:p>
                <a:pPr marL="0" lvl="0" indent="0" algn="ctr">
                  <a:buClr>
                    <a:srgbClr val="C00000"/>
                  </a:buClr>
                  <a:buNone/>
                </a:pPr>
                <a14:m>
                  <m:oMath xmlns:m="http://schemas.openxmlformats.org/officeDocument/2006/math"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d>
                      <m:d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d>
                      <m:d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kern="0" smtClean="0">
                                <a:solidFill>
                                  <a:srgbClr val="B808B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kern="0" smtClean="0">
                                <a:solidFill>
                                  <a:srgbClr val="B808B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IN" sz="2400" b="0" i="1" kern="0" smtClean="0">
                                <a:solidFill>
                                  <a:srgbClr val="B808B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d>
                      <m:d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 kern="0">
                                <a:solidFill>
                                  <a:srgbClr val="B808B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 kern="0">
                                <a:solidFill>
                                  <a:srgbClr val="B808B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IN" sz="2400" b="0" i="1" kern="0" smtClean="0">
                                <a:solidFill>
                                  <a:srgbClr val="B808B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2400" kern="0" dirty="0" smtClean="0">
                    <a:solidFill>
                      <a:srgbClr val="B808BC"/>
                    </a:solidFill>
                    <a:latin typeface="Times New Roman" pitchFamily="18" charset="0"/>
                    <a:cs typeface="Times New Roman" pitchFamily="18" charset="0"/>
                  </a:rPr>
                  <a:t>,   </a:t>
                </a: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with</a:t>
                </a:r>
                <a:r>
                  <a:rPr lang="en-IN" sz="2400" kern="0" dirty="0" smtClean="0">
                    <a:solidFill>
                      <a:srgbClr val="B808BC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d>
                      <m:d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d>
                      <m:d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0</m:t>
                    </m:r>
                  </m:oMath>
                </a14:m>
                <a:endParaRPr lang="en-IN" sz="2400" b="0" kern="0" dirty="0" smtClean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ctr">
                  <a:buClr>
                    <a:srgbClr val="C00000"/>
                  </a:buClr>
                  <a:buNone/>
                </a:pPr>
                <a:endParaRPr lang="en-IN" sz="800" b="0" kern="0" dirty="0" smtClean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C00000"/>
                  </a:buClr>
                  <a:buNone/>
                </a:pP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where</a:t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  <m:sub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= number of elements in the left sub list</a:t>
                </a:r>
              </a:p>
              <a:p>
                <a:pPr marL="0" lvl="0" indent="0" algn="ctr">
                  <a:buClr>
                    <a:srgbClr val="C00000"/>
                  </a:buClr>
                  <a:buNone/>
                </a:pP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  <m:sub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= number of elements in the right sub list and </a:t>
                </a:r>
                <a14:m>
                  <m:oMath xmlns:m="http://schemas.openxmlformats.org/officeDocument/2006/math">
                    <m:r>
                      <a:rPr lang="en-IN" sz="2400" i="1" kern="0" dirty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0 ≤ </m:t>
                    </m:r>
                    <m:sSub>
                      <m:sSub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  <m:sub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  <m:sub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sub>
                    </m:sSub>
                    <m:r>
                      <a:rPr lang="en-IN" sz="2400" i="1" kern="0" dirty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&lt;</m:t>
                    </m:r>
                    <m:r>
                      <a:rPr lang="en-IN" sz="2400" i="1" kern="0" dirty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IN" sz="2400" i="1" kern="0" dirty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IN" sz="24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ctr">
                  <a:buClr>
                    <a:srgbClr val="C00000"/>
                  </a:buClr>
                  <a:buNone/>
                </a:pPr>
                <a:endParaRPr lang="en-IN" sz="24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776" y="1052736"/>
                <a:ext cx="8622704" cy="4525963"/>
              </a:xfrm>
              <a:prstGeom prst="rect">
                <a:avLst/>
              </a:prstGeom>
              <a:blipFill rotWithShape="1">
                <a:blip r:embed="rId3"/>
                <a:stretch>
                  <a:fillRect l="-1060" t="-1078" r="-1060" b="-21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0578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Quick Sort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53</a:t>
            </a:fld>
            <a:endParaRPr lang="en-IN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215710"/>
                <a:ext cx="8136904" cy="4525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Case 1: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Elements in the list are in ascending order </a:t>
                </a: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of comparisons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kern="0" dirty="0" smtClean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ctr">
                  <a:buClr>
                    <a:srgbClr val="C00000"/>
                  </a:buClr>
                  <a:buNone/>
                </a:pPr>
                <a14:m>
                  <m:oMath xmlns:m="http://schemas.openxmlformats.org/officeDocument/2006/math"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𝐶</m:t>
                    </m:r>
                    <m:d>
                      <m:d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−1+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𝐶</m:t>
                    </m:r>
                    <m:d>
                      <m:d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e>
                    </m:d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with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𝐶</m:t>
                    </m:r>
                    <m:d>
                      <m:d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IN" sz="2400" kern="0" dirty="0">
                    <a:solidFill>
                      <a:srgbClr val="B808BC"/>
                    </a:solidFill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𝐶</m:t>
                    </m:r>
                    <m:d>
                      <m:d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0</m:t>
                    </m:r>
                  </m:oMath>
                </a14:m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ctr">
                  <a:buClr>
                    <a:srgbClr val="C00000"/>
                  </a:buClr>
                  <a:buNone/>
                </a:pPr>
                <a:endParaRPr lang="en-IN" sz="8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d>
                        <m:d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−2</m:t>
                          </m: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d>
                        <m:d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−3</m:t>
                          </m: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+…+2+1</m:t>
                      </m:r>
                    </m:oMath>
                  </m:oMathPara>
                </a14:m>
                <a:endParaRPr lang="en-IN" sz="2400" b="0" kern="0" dirty="0" smtClean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0" kern="0" dirty="0" smtClean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movements:</a:t>
                </a:r>
                <a:endParaRPr lang="en-IN" sz="800" b="0" i="1" kern="0" dirty="0" smtClean="0">
                  <a:solidFill>
                    <a:srgbClr val="002060"/>
                  </a:solidFill>
                  <a:latin typeface="Cambria Math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d>
                        <m:d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IN" sz="24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215710"/>
                <a:ext cx="8136904" cy="4525963"/>
              </a:xfrm>
              <a:prstGeom prst="rect">
                <a:avLst/>
              </a:prstGeom>
              <a:blipFill rotWithShape="1">
                <a:blip r:embed="rId3"/>
                <a:stretch>
                  <a:fillRect l="-1199" t="-1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7045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Quick Sort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54</a:t>
            </a:fld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052736"/>
                <a:ext cx="7920880" cy="4949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Case 2: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Elements in the list are in reverse order </a:t>
                </a: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of comparisons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movements:</a:t>
                </a: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0" i="1" kern="0" dirty="0" smtClean="0">
                  <a:solidFill>
                    <a:srgbClr val="002060"/>
                  </a:solidFill>
                  <a:latin typeface="Cambria Math"/>
                  <a:cs typeface="Times New Roman" pitchFamily="18" charset="0"/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d>
                        <m:dPr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N" sz="24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IN" sz="24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4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𝑛</m:t>
                                  </m:r>
                                  <m:r>
                                    <a:rPr lang="en-IN" sz="24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IN" sz="24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, 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𝑖𝑓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𝑖𝑠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𝑜𝑑𝑑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IN" sz="24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4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IN" sz="24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, 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𝑖𝑓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𝑖𝑠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𝑒𝑣𝑒𝑛</m:t>
                              </m:r>
                              <m:r>
                                <a:rPr lang="en-IN" sz="24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IN" sz="24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   </m:t>
                      </m:r>
                    </m:oMath>
                  </m:oMathPara>
                </a14:m>
                <a:endParaRPr lang="en-IN" sz="2400" dirty="0">
                  <a:solidFill>
                    <a:srgbClr val="B808BC"/>
                  </a:solidFill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0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052736"/>
                <a:ext cx="7920880" cy="4949594"/>
              </a:xfrm>
              <a:prstGeom prst="rect">
                <a:avLst/>
              </a:prstGeom>
              <a:blipFill rotWithShape="1">
                <a:blip r:embed="rId2"/>
                <a:stretch>
                  <a:fillRect l="-1232" t="-9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/>
              <p:cNvSpPr/>
              <p:nvPr/>
            </p:nvSpPr>
            <p:spPr>
              <a:xfrm>
                <a:off x="971600" y="2132856"/>
                <a:ext cx="7272808" cy="1778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buClr>
                    <a:srgbClr val="C00000"/>
                  </a:buClr>
                </a:pPr>
                <a14:m>
                  <m:oMath xmlns:m="http://schemas.openxmlformats.org/officeDocument/2006/math"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𝐶</m:t>
                    </m:r>
                    <m:d>
                      <m:d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−1+</m:t>
                    </m:r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𝐶</m:t>
                    </m:r>
                    <m:d>
                      <m:d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e>
                    </m:d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with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𝐶</m:t>
                    </m:r>
                    <m:d>
                      <m:d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IN" sz="2400" kern="0" dirty="0">
                    <a:solidFill>
                      <a:srgbClr val="B808BC"/>
                    </a:solidFill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𝐶</m:t>
                    </m:r>
                    <m:d>
                      <m:d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endParaRPr lang="en-IN" sz="2400" b="1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buClr>
                    <a:srgbClr val="C00000"/>
                  </a:buClr>
                </a:pPr>
                <a:endParaRPr lang="en-IN" sz="800" b="1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e>
                      </m:d>
                      <m:r>
                        <a:rPr lang="en-IN" sz="24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d>
                        <m:dPr>
                          <m:ctrlP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−2</m:t>
                          </m:r>
                        </m:e>
                      </m:d>
                      <m:r>
                        <a:rPr lang="en-IN" sz="24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d>
                        <m:dPr>
                          <m:ctrlP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−3</m:t>
                          </m:r>
                        </m:e>
                      </m:d>
                      <m:r>
                        <a:rPr lang="en-IN" sz="24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+…+2+1</m:t>
                      </m:r>
                    </m:oMath>
                  </m:oMathPara>
                </a14:m>
                <a:endParaRPr lang="en-IN" sz="24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</a:pPr>
                <a:endParaRPr lang="en-IN" sz="8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4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IN" sz="24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N" sz="2400" b="1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132856"/>
                <a:ext cx="7272808" cy="1778307"/>
              </a:xfrm>
              <a:prstGeom prst="rect">
                <a:avLst/>
              </a:prstGeom>
              <a:blipFill rotWithShape="1">
                <a:blip r:embed="rId3"/>
                <a:stretch>
                  <a:fillRect t="-274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2028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Quick Sort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55</a:t>
            </a:fld>
            <a:endParaRPr lang="en-IN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251520" y="996064"/>
                <a:ext cx="8712968" cy="47266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Case 3: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Elements in the list are in random order </a:t>
                </a: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</a:pPr>
                <a:endParaRPr lang="en-IN" sz="24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</a:pPr>
                <a:endParaRPr lang="en-IN" sz="8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of comparisons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lvl="0" indent="0"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  <a:tabLst>
                    <a:tab pos="6007100" algn="l"/>
                    <a:tab pos="6283325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e>
                      </m:d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sup>
                        <m:e>
                          <m:f>
                            <m:fPr>
                              <m:ctrlP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𝐶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−1)</m:t>
                          </m:r>
                        </m:e>
                      </m:d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      </m:t>
                      </m:r>
                      <m:r>
                        <a:rPr lang="en-IN" sz="2000" b="0" i="1" kern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𝑤𝑖𝑡h</m:t>
                      </m:r>
                      <m:r>
                        <a:rPr lang="en-IN" sz="2000" b="0" i="1" kern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e>
                      </m:d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IN" sz="2000" b="0" kern="0" dirty="0" smtClean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  <a:tabLst>
                    <a:tab pos="6007100" algn="l"/>
                    <a:tab pos="6283325" algn="l"/>
                  </a:tabLst>
                </a:pPr>
                <a:endParaRPr lang="en-IN" sz="800" b="0" kern="0" dirty="0" smtClean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  <a:tabLst>
                    <a:tab pos="6007100" algn="l"/>
                    <a:tab pos="6283325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e>
                      </m:d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𝐶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000" kern="0" dirty="0" smtClean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  <a:tabLst>
                    <a:tab pos="6007100" algn="l"/>
                    <a:tab pos="6283325" algn="l"/>
                  </a:tabLst>
                </a:pPr>
                <a:endParaRPr lang="en-IN" sz="20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  <a:tabLst>
                    <a:tab pos="6007100" algn="l"/>
                    <a:tab pos="6283325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d>
                        <m:d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=2</m:t>
                      </m:r>
                      <m:d>
                        <m:d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+0.577</m:t>
                          </m:r>
                        </m:e>
                      </m:d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−4</m:t>
                      </m:r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𝑛</m:t>
                      </m:r>
                    </m:oMath>
                  </m:oMathPara>
                </a14:m>
                <a:endParaRPr lang="en-IN" sz="2000" kern="0" dirty="0" smtClean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  <a:tabLst>
                    <a:tab pos="6007100" algn="l"/>
                    <a:tab pos="6283325" algn="l"/>
                  </a:tabLst>
                </a:pPr>
                <a:endParaRPr lang="en-IN" sz="2000" kern="0" dirty="0" smtClean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  <a:tabLst>
                    <a:tab pos="6007100" algn="l"/>
                    <a:tab pos="6283325" algn="l"/>
                  </a:tabLst>
                </a:pPr>
                <a:endParaRPr lang="en-IN" sz="20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996064"/>
                <a:ext cx="8712968" cy="4726651"/>
              </a:xfrm>
              <a:prstGeom prst="rect">
                <a:avLst/>
              </a:prstGeom>
              <a:blipFill rotWithShape="1">
                <a:blip r:embed="rId2"/>
                <a:stretch>
                  <a:fillRect l="-1049" t="-10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1466062" y="1802592"/>
            <a:ext cx="5607051" cy="474280"/>
            <a:chOff x="1114" y="2837"/>
            <a:chExt cx="3532" cy="242"/>
          </a:xfrm>
        </p:grpSpPr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1114" y="2837"/>
              <a:ext cx="1578" cy="242"/>
            </a:xfrm>
            <a:prstGeom prst="rect">
              <a:avLst/>
            </a:prstGeom>
            <a:solidFill>
              <a:schemeClr val="accent1">
                <a:alpha val="68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800" b="1" dirty="0" smtClean="0">
                  <a:solidFill>
                    <a:srgbClr val="002060"/>
                  </a:solidFill>
                  <a:latin typeface="Courier New" pitchFamily="49" charset="0"/>
                  <a:cs typeface="Courier New" pitchFamily="49" charset="0"/>
                </a:rPr>
                <a:t>(i-1)</a:t>
              </a:r>
              <a:endParaRPr lang="en-US" altLang="en-US" sz="1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>
              <a:off x="3025" y="2837"/>
              <a:ext cx="1621" cy="24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800" b="1" dirty="0" smtClean="0">
                  <a:solidFill>
                    <a:srgbClr val="002060"/>
                  </a:solidFill>
                  <a:latin typeface="Courier New" pitchFamily="49" charset="0"/>
                  <a:cs typeface="Courier New" pitchFamily="49" charset="0"/>
                </a:rPr>
                <a:t>(n-1)</a:t>
              </a:r>
              <a:endParaRPr lang="en-US" altLang="en-US" sz="1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2" name="Rectangle 34"/>
            <p:cNvSpPr>
              <a:spLocks noChangeArrowheads="1"/>
            </p:cNvSpPr>
            <p:nvPr/>
          </p:nvSpPr>
          <p:spPr bwMode="auto">
            <a:xfrm>
              <a:off x="2692" y="2837"/>
              <a:ext cx="333" cy="242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 Box 25"/>
              <p:cNvSpPr txBox="1">
                <a:spLocks noChangeArrowheads="1"/>
              </p:cNvSpPr>
              <p:nvPr/>
            </p:nvSpPr>
            <p:spPr bwMode="auto">
              <a:xfrm>
                <a:off x="3781807" y="1473115"/>
                <a:ext cx="115448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𝒊</m:t>
                    </m:r>
                    <m:r>
                      <a:rPr lang="en-US" sz="1600" b="1" i="1" baseline="30000" dirty="0" err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𝒕𝒉</m:t>
                    </m:r>
                  </m:oMath>
                </a14:m>
                <a:r>
                  <a:rPr lang="en-US" sz="1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location</a:t>
                </a:r>
                <a:endPara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1807" y="1473115"/>
                <a:ext cx="1154483" cy="338554"/>
              </a:xfrm>
              <a:prstGeom prst="rect">
                <a:avLst/>
              </a:prstGeom>
              <a:blipFill rotWithShape="1">
                <a:blip r:embed="rId3"/>
                <a:stretch>
                  <a:fillRect t="-5455" r="-1053" b="-2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7951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Quick Sort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56</a:t>
            </a:fld>
            <a:endParaRPr lang="en-IN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251520" y="996064"/>
                <a:ext cx="8712968" cy="4927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Case 3: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Elements in the list are in random order </a:t>
                </a: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Number </a:t>
                </a:r>
                <a:r>
                  <a:rPr lang="en-IN" sz="2400" b="1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of movements</a:t>
                </a: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lvl="0" indent="0" algn="just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</a:pPr>
                <a:endParaRPr lang="en-IN" sz="800" b="1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  <a:tabLst>
                    <a:tab pos="6007100" algn="l"/>
                    <a:tab pos="6283325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d>
                        <m:dPr>
                          <m:ctrlP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0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000" i="1" ker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IN" sz="20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  <m:r>
                                    <a:rPr lang="en-IN" sz="2000" b="0" i="1" kern="0" smtClean="0">
                                      <a:solidFill>
                                        <a:srgbClr val="B808BC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IN" sz="2000" i="1" kern="0">
                                      <a:solidFill>
                                        <a:srgbClr val="B808BC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i="1" kern="0">
                                      <a:solidFill>
                                        <a:srgbClr val="B808BC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𝑖</m:t>
                                  </m:r>
                                  <m:r>
                                    <a:rPr lang="en-IN" sz="2000" i="1" kern="0">
                                      <a:solidFill>
                                        <a:srgbClr val="B808BC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IN" sz="2000" i="1" ker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  <m:r>
                                <a:rPr lang="en-IN" sz="2000" i="1" ker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IN" sz="2000" i="1" ker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IN" sz="2000" i="1" ker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IN" sz="2000" b="0" i="1" kern="0" smtClea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IN" sz="2000" i="1" ker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IN" sz="8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  <a:tabLst>
                    <a:tab pos="6007100" algn="l"/>
                    <a:tab pos="6283325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d>
                        <m:dPr>
                          <m:ctrlP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0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IN" sz="20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IN" sz="2000" b="0" i="1" kern="0" smtClea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0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  <a:tabLst>
                    <a:tab pos="6007100" algn="l"/>
                    <a:tab pos="6283325" algn="l"/>
                  </a:tabLst>
                </a:pPr>
                <a:endParaRPr lang="en-IN" sz="20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None/>
                  <a:tabLst>
                    <a:tab pos="6007100" algn="l"/>
                    <a:tab pos="6283325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IN" sz="2000" b="0" i="1" kern="0" smtClea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d>
                        <m:dPr>
                          <m:ctrlP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d>
                      <m:r>
                        <a:rPr lang="en-IN" sz="20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=2</m:t>
                      </m:r>
                      <m:d>
                        <m:dPr>
                          <m:ctrlP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 kern="0">
                                  <a:solidFill>
                                    <a:srgbClr val="B808BC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 ker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IN" sz="2000" i="1" kern="0">
                                  <a:solidFill>
                                    <a:srgbClr val="B808BC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IN" sz="2000" i="1" kern="0">
                              <a:solidFill>
                                <a:srgbClr val="B808BC"/>
                              </a:solidFill>
                              <a:latin typeface="Cambria Math"/>
                              <a:cs typeface="Times New Roman" pitchFamily="18" charset="0"/>
                            </a:rPr>
                            <m:t>+0.577</m:t>
                          </m:r>
                        </m:e>
                      </m:d>
                      <m:r>
                        <a:rPr lang="en-IN" sz="20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−4</m:t>
                      </m:r>
                      <m:r>
                        <a:rPr lang="en-IN" sz="2000" i="1" kern="0">
                          <a:solidFill>
                            <a:srgbClr val="B808BC"/>
                          </a:solidFill>
                          <a:latin typeface="Cambria Math"/>
                          <a:cs typeface="Times New Roman" pitchFamily="18" charset="0"/>
                        </a:rPr>
                        <m:t>𝑛</m:t>
                      </m:r>
                    </m:oMath>
                  </m:oMathPara>
                </a14:m>
                <a:endParaRPr lang="en-IN" sz="20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1" kern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996064"/>
                <a:ext cx="8712968" cy="4927338"/>
              </a:xfrm>
              <a:prstGeom prst="rect">
                <a:avLst/>
              </a:prstGeom>
              <a:blipFill rotWithShape="1">
                <a:blip r:embed="rId2"/>
                <a:stretch>
                  <a:fillRect l="-1049" t="-9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195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Quick Sort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Summary of Complexity analysis</a:t>
            </a:r>
            <a:endParaRPr lang="en-IN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57</a:t>
            </a:fld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1319226"/>
                  </p:ext>
                </p:extLst>
              </p:nvPr>
            </p:nvGraphicFramePr>
            <p:xfrm>
              <a:off x="395536" y="980728"/>
              <a:ext cx="8496944" cy="21729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2088"/>
                    <a:gridCol w="2304256"/>
                    <a:gridCol w="2232248"/>
                    <a:gridCol w="1512168"/>
                    <a:gridCol w="165618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Comparisons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Movement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Memory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Remarks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1</a:t>
                          </a:r>
                          <a:endParaRPr lang="en-IN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smtClean="0">
                                    <a:latin typeface="Cambria Math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I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400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smtClean="0">
                                    <a:latin typeface="Cambria Math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I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400" smtClean="0"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IN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smtClean="0">
                                    <a:latin typeface="Cambria Math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I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4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400" b="0" i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IN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in sorted order</a:t>
                          </a:r>
                          <a:endParaRPr lang="en-IN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5622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smtClean="0">
                                    <a:latin typeface="Cambria Math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I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400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smtClean="0">
                                    <a:latin typeface="Cambria Math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I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400" smtClean="0">
                                    <a:latin typeface="Cambria Math"/>
                                  </a:rPr>
                                  <m:t>=</m:t>
                                </m:r>
                                <m:d>
                                  <m:dPr>
                                    <m:begChr m:val="⌊"/>
                                    <m:endChr m:val="⌋"/>
                                    <m:ctrlPr>
                                      <a:rPr lang="en-I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IN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IN" sz="14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IN" sz="1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IN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smtClean="0">
                                    <a:latin typeface="Cambria Math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I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4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400" b="0" i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IN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sorted</a:t>
                          </a:r>
                          <a:r>
                            <a:rPr lang="en-IN" sz="1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in reverse order</a:t>
                          </a:r>
                          <a:endParaRPr lang="en-IN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565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3</a:t>
                          </a:r>
                        </a:p>
                        <a:p>
                          <a:pPr algn="ctr"/>
                          <a:endParaRPr lang="en-IN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lvl="0" indent="0" algn="l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C00000"/>
                            </a:buClr>
                            <a:buNone/>
                            <a:tabLst>
                              <a:tab pos="6007100" algn="l"/>
                              <a:tab pos="62833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sz="14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𝐶</m:t>
                                </m:r>
                                <m:d>
                                  <m:dPr>
                                    <m:ctrlP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4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=2</m:t>
                                </m:r>
                                <m:d>
                                  <m:dPr>
                                    <m:ctrlP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sz="1400" b="0" i="1" kern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1400" b="0" i="1" kern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IN" sz="1400" b="0" i="1" kern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+0.577</m:t>
                                    </m:r>
                                  </m:e>
                                </m:d>
                                <m:r>
                                  <a:rPr lang="en-IN" sz="14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−4</m:t>
                                </m:r>
                                <m:r>
                                  <a:rPr lang="en-IN" sz="14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IN" sz="1400" kern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lvl="0" indent="0" algn="l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C00000"/>
                            </a:buClr>
                            <a:buNone/>
                            <a:tabLst>
                              <a:tab pos="6007100" algn="l"/>
                              <a:tab pos="62833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sz="14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IN" sz="14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i="1" ker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400" i="1" ker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=2</m:t>
                                </m:r>
                                <m:d>
                                  <m:dPr>
                                    <m:ctrlPr>
                                      <a:rPr lang="en-IN" sz="14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i="1" ker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  <m:r>
                                      <a:rPr lang="en-IN" sz="1400" i="1" ker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IN" sz="1400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sz="14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14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IN" sz="1400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  <m:r>
                                      <a:rPr lang="en-IN" sz="1400" i="1" ker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  <m:r>
                                      <a:rPr lang="en-IN" sz="1400" i="1" ker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+0.577</m:t>
                                    </m:r>
                                  </m:e>
                                </m:d>
                                <m:r>
                                  <a:rPr lang="en-IN" sz="1400" i="1" ker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−4</m:t>
                                </m:r>
                                <m:r>
                                  <a:rPr lang="en-IN" sz="1400" i="1" ker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IN" sz="1400" kern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lvl="0" indent="0" algn="just">
                            <a:buClr>
                              <a:srgbClr val="C00000"/>
                            </a:buCl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IN" sz="14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4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sz="1400" b="0" i="1" kern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1400" b="0" i="1" kern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IN" sz="1400" b="0" i="1" kern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2 </m:t>
                                        </m:r>
                                      </m:sub>
                                    </m:sSub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4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IN" sz="1400" b="1" kern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in random</a:t>
                          </a:r>
                          <a:r>
                            <a:rPr lang="en-IN" sz="1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order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641319226"/>
                  </p:ext>
                </p:extLst>
              </p:nvPr>
            </p:nvGraphicFramePr>
            <p:xfrm>
              <a:off x="395536" y="980728"/>
              <a:ext cx="8496944" cy="20162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2088"/>
                    <a:gridCol w="2304256"/>
                    <a:gridCol w="2232248"/>
                    <a:gridCol w="1512168"/>
                    <a:gridCol w="165618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Comparisons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Movement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Memory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Remarks</a:t>
                          </a:r>
                          <a:endParaRPr lang="en-IN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1</a:t>
                          </a:r>
                          <a:endParaRPr lang="en-IN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4656" t="-77647" r="-234392" b="-3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9071" t="-77647" r="-142077" b="-3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52823" t="-77647" r="-109677" b="-3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in sorted order</a:t>
                          </a:r>
                          <a:endParaRPr lang="en-IN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5622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4656" t="-164130" r="-234392" b="-18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9071" t="-164130" r="-142077" b="-18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52823" t="-164130" r="-109677" b="-18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sorted</a:t>
                          </a:r>
                          <a:r>
                            <a:rPr lang="en-IN" sz="1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in reverse order</a:t>
                          </a:r>
                          <a:endParaRPr lang="en-IN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5650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3</a:t>
                          </a:r>
                        </a:p>
                        <a:p>
                          <a:pPr algn="ctr"/>
                          <a:endParaRPr lang="en-IN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4656" t="-261290" r="-234392" b="-784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9071" t="-261290" r="-142077" b="-784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52823" t="-261290" r="-109677" b="-784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Input list is in random</a:t>
                          </a:r>
                          <a:r>
                            <a:rPr lang="en-IN" sz="1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order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5436623"/>
                  </p:ext>
                </p:extLst>
              </p:nvPr>
            </p:nvGraphicFramePr>
            <p:xfrm>
              <a:off x="827584" y="3212976"/>
              <a:ext cx="7288402" cy="22458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980"/>
                    <a:gridCol w="3299777"/>
                    <a:gridCol w="1608645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Case</a:t>
                          </a:r>
                          <a:endParaRPr lang="en-IN" sz="1800" b="1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Run time,</a:t>
                          </a:r>
                          <a:r>
                            <a:rPr lang="en-IN" sz="1800" baseline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/>
                          </a:r>
                          <a14:m>
                            <m:oMath xmlns:m="http://schemas.openxmlformats.org/officeDocument/2006/math">
                              <m:r>
                                <a:rPr lang="en-IN" sz="1800" b="1" i="1" baseline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𝑻</m:t>
                              </m:r>
                              <m:r>
                                <a:rPr lang="en-IN" sz="1800" b="1" i="1" baseline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IN" sz="1800" b="1" i="1" baseline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IN" sz="1800" b="1" i="1" baseline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IN" sz="180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Complexity</a:t>
                          </a:r>
                          <a:endParaRPr lang="en-IN" sz="180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Remarks</a:t>
                          </a:r>
                        </a:p>
                      </a:txBody>
                      <a:tcPr horzOverflow="overflow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1</a:t>
                          </a:r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𝑐</m:t>
                                </m:r>
                                <m:f>
                                  <m:fPr>
                                    <m:ctrlPr>
                                      <a:rPr lang="en-I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IN" sz="140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IN" sz="1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Worst case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I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I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IN" sz="14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IN" sz="1400" b="0" i="1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IN" sz="14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IN" sz="1400" b="0" i="1" smtClean="0">
                                            <a:latin typeface="Cambria Math"/>
                                          </a:rPr>
                                          <m:t>−1)</m:t>
                                        </m:r>
                                      </m:num>
                                      <m:den>
                                        <m:r>
                                          <a:rPr lang="en-IN" sz="1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IN" sz="14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d>
                                      <m:dPr>
                                        <m:begChr m:val="⌊"/>
                                        <m:endChr m:val="⌋"/>
                                        <m:ctrlPr>
                                          <a:rPr lang="en-I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IN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IN" sz="1400" b="0" i="1" smtClean="0"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IN" sz="14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IN" sz="1400" b="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N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IN" sz="1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Worst case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4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4</m:t>
                                </m:r>
                                <m:r>
                                  <a:rPr lang="en-IN" sz="14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sz="1400" b="0" i="1" kern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1400" b="0" i="1" kern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IN" sz="1400" b="0" i="1" kern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+0.577</m:t>
                                    </m:r>
                                  </m:e>
                                </m:d>
                                <m:r>
                                  <a:rPr lang="en-IN" sz="14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−8</m:t>
                                </m:r>
                                <m:r>
                                  <a:rPr lang="en-IN" sz="14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𝑐𝑛</m:t>
                                </m:r>
                              </m:oMath>
                            </m:oMathPara>
                          </a14:m>
                          <a:endParaRPr lang="en-IN" sz="1400" kern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N" sz="800" kern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4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=2</m:t>
                                </m:r>
                                <m:r>
                                  <a:rPr lang="en-IN" sz="14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  <m:sSub>
                                      <m:sSubPr>
                                        <m:ctrlPr>
                                          <a:rPr lang="en-IN" sz="1400" b="0" i="1" kern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1400" b="0" i="1" kern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𝑙𝑜𝑔</m:t>
                                        </m:r>
                                      </m:e>
                                      <m:sub>
                                        <m:r>
                                          <a:rPr lang="en-IN" sz="1400" b="0" i="1" kern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𝑛</m:t>
                                    </m:r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sz="1400" kern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I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IN" sz="14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  <m:sSub>
                                  <m:sSubPr>
                                    <m:ctrlP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IN" sz="14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IN" sz="14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  <m:r>
                                  <a:rPr lang="en-IN" sz="1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1400" dirty="0"/>
                        </a:p>
                        <a:p>
                          <a:endParaRPr lang="en-IN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Best / Average case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005436623"/>
                  </p:ext>
                </p:extLst>
              </p:nvPr>
            </p:nvGraphicFramePr>
            <p:xfrm>
              <a:off x="827584" y="3212976"/>
              <a:ext cx="7288402" cy="22458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980"/>
                    <a:gridCol w="3299777"/>
                    <a:gridCol w="1608645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Case</a:t>
                          </a:r>
                          <a:endParaRPr lang="en-IN" sz="1800" b="1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063" t="-8197" r="-95194" b="-5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Complexity</a:t>
                          </a:r>
                          <a:endParaRPr lang="en-IN" sz="180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Remarks</a:t>
                          </a:r>
                        </a:p>
                      </a:txBody>
                      <a:tcPr horzOverflow="overflow"/>
                    </a:tc>
                  </a:tr>
                  <a:tr h="4964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1</a:t>
                          </a:r>
                          <a:endParaRPr lang="en-IN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063" t="-81481" r="-95194" b="-2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58333" t="-81481" r="-95076" b="-2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Worst case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  <a:tr h="7384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063" t="-121488" r="-95194" b="-9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58333" t="-121488" r="-95076" b="-9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Worst case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Case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063" t="-255238" r="-95194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58333" t="-255238" r="-95076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Best / Average case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anchor="ctr" horzOverflow="overflow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37586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9672" y="2708920"/>
            <a:ext cx="5688632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Merge Sort</a:t>
            </a:r>
            <a:endParaRPr lang="en-IN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58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97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Merge Sort – How it Works?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59</a:t>
            </a:fld>
            <a:endParaRPr lang="en-IN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009775" y="1470025"/>
            <a:ext cx="5122863" cy="374650"/>
          </a:xfrm>
          <a:prstGeom prst="rect">
            <a:avLst/>
          </a:prstGeom>
          <a:solidFill>
            <a:srgbClr val="FF0000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Input Array</a:t>
            </a:r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>
            <a:off x="6376988" y="1355725"/>
            <a:ext cx="0" cy="728663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1346200" y="1930400"/>
            <a:ext cx="6067425" cy="1152525"/>
            <a:chOff x="848" y="1216"/>
            <a:chExt cx="3822" cy="726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848" y="1700"/>
              <a:ext cx="1621" cy="24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Tahoma" pitchFamily="34" charset="0"/>
                </a:rPr>
                <a:t>Part-I</a:t>
              </a: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3049" y="1652"/>
              <a:ext cx="1621" cy="24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Tahoma" pitchFamily="34" charset="0"/>
                </a:rPr>
                <a:t>Part-II</a:t>
              </a:r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 flipH="1">
              <a:off x="1888" y="1241"/>
              <a:ext cx="484" cy="41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7"/>
            <p:cNvSpPr>
              <a:spLocks noChangeShapeType="1"/>
            </p:cNvSpPr>
            <p:nvPr/>
          </p:nvSpPr>
          <p:spPr bwMode="auto">
            <a:xfrm>
              <a:off x="3146" y="1216"/>
              <a:ext cx="581" cy="3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45"/>
          <p:cNvGrpSpPr>
            <a:grpSpLocks/>
          </p:cNvGrpSpPr>
          <p:nvPr/>
        </p:nvGrpSpPr>
        <p:grpSpPr bwMode="auto">
          <a:xfrm>
            <a:off x="4572000" y="3006729"/>
            <a:ext cx="4148138" cy="768351"/>
            <a:chOff x="2880" y="1894"/>
            <a:chExt cx="2613" cy="484"/>
          </a:xfrm>
        </p:grpSpPr>
        <p:sp>
          <p:nvSpPr>
            <p:cNvPr id="16" name="Rectangle 29"/>
            <p:cNvSpPr>
              <a:spLocks noChangeArrowheads="1"/>
            </p:cNvSpPr>
            <p:nvPr/>
          </p:nvSpPr>
          <p:spPr bwMode="auto">
            <a:xfrm>
              <a:off x="2880" y="2160"/>
              <a:ext cx="1234" cy="218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Tahoma" pitchFamily="34" charset="0"/>
                </a:rPr>
                <a:t>Part-I</a:t>
              </a:r>
            </a:p>
          </p:txBody>
        </p:sp>
        <p:sp>
          <p:nvSpPr>
            <p:cNvPr id="17" name="Rectangle 31"/>
            <p:cNvSpPr>
              <a:spLocks noChangeArrowheads="1"/>
            </p:cNvSpPr>
            <p:nvPr/>
          </p:nvSpPr>
          <p:spPr bwMode="auto">
            <a:xfrm>
              <a:off x="4380" y="2160"/>
              <a:ext cx="1113" cy="194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Tahoma" pitchFamily="34" charset="0"/>
                </a:rPr>
                <a:t>Part-II</a:t>
              </a:r>
            </a:p>
          </p:txBody>
        </p:sp>
        <p:sp>
          <p:nvSpPr>
            <p:cNvPr id="18" name="Line 32"/>
            <p:cNvSpPr>
              <a:spLocks noChangeShapeType="1"/>
            </p:cNvSpPr>
            <p:nvPr/>
          </p:nvSpPr>
          <p:spPr bwMode="auto">
            <a:xfrm flipH="1">
              <a:off x="3557" y="1894"/>
              <a:ext cx="246" cy="22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33"/>
            <p:cNvSpPr>
              <a:spLocks noChangeShapeType="1"/>
            </p:cNvSpPr>
            <p:nvPr/>
          </p:nvSpPr>
          <p:spPr bwMode="auto">
            <a:xfrm>
              <a:off x="4283" y="1894"/>
              <a:ext cx="321" cy="22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44"/>
          <p:cNvGrpSpPr>
            <a:grpSpLocks/>
          </p:cNvGrpSpPr>
          <p:nvPr/>
        </p:nvGrpSpPr>
        <p:grpSpPr bwMode="auto">
          <a:xfrm>
            <a:off x="309563" y="3068639"/>
            <a:ext cx="3992562" cy="784226"/>
            <a:chOff x="195" y="1933"/>
            <a:chExt cx="2515" cy="494"/>
          </a:xfrm>
        </p:grpSpPr>
        <p:sp>
          <p:nvSpPr>
            <p:cNvPr id="21" name="Rectangle 28"/>
            <p:cNvSpPr>
              <a:spLocks noChangeArrowheads="1"/>
            </p:cNvSpPr>
            <p:nvPr/>
          </p:nvSpPr>
          <p:spPr bwMode="auto">
            <a:xfrm>
              <a:off x="195" y="2160"/>
              <a:ext cx="992" cy="24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Tahoma" pitchFamily="34" charset="0"/>
                </a:rPr>
                <a:t>Part-I</a:t>
              </a:r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1622" y="2160"/>
              <a:ext cx="1088" cy="26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Tahoma" pitchFamily="34" charset="0"/>
                </a:rPr>
                <a:t>Part-II</a:t>
              </a:r>
            </a:p>
          </p:txBody>
        </p:sp>
        <p:sp>
          <p:nvSpPr>
            <p:cNvPr id="23" name="Line 34"/>
            <p:cNvSpPr>
              <a:spLocks noChangeShapeType="1"/>
            </p:cNvSpPr>
            <p:nvPr/>
          </p:nvSpPr>
          <p:spPr bwMode="auto">
            <a:xfrm flipH="1">
              <a:off x="969" y="1933"/>
              <a:ext cx="266" cy="1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35"/>
            <p:cNvSpPr>
              <a:spLocks noChangeShapeType="1"/>
            </p:cNvSpPr>
            <p:nvPr/>
          </p:nvSpPr>
          <p:spPr bwMode="auto">
            <a:xfrm>
              <a:off x="1888" y="1933"/>
              <a:ext cx="242" cy="1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Oval 36"/>
          <p:cNvSpPr>
            <a:spLocks noChangeArrowheads="1"/>
          </p:cNvSpPr>
          <p:nvPr/>
        </p:nvSpPr>
        <p:spPr bwMode="auto">
          <a:xfrm>
            <a:off x="4264025" y="4427538"/>
            <a:ext cx="307975" cy="192087"/>
          </a:xfrm>
          <a:prstGeom prst="ellipse">
            <a:avLst/>
          </a:prstGeom>
          <a:solidFill>
            <a:srgbClr val="9933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37"/>
          <p:cNvSpPr>
            <a:spLocks noChangeArrowheads="1"/>
          </p:cNvSpPr>
          <p:nvPr/>
        </p:nvSpPr>
        <p:spPr bwMode="auto">
          <a:xfrm>
            <a:off x="4264025" y="5041900"/>
            <a:ext cx="307975" cy="153988"/>
          </a:xfrm>
          <a:prstGeom prst="ellipse">
            <a:avLst/>
          </a:prstGeom>
          <a:solidFill>
            <a:srgbClr val="9933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38"/>
          <p:cNvSpPr>
            <a:spLocks noChangeArrowheads="1"/>
          </p:cNvSpPr>
          <p:nvPr/>
        </p:nvSpPr>
        <p:spPr bwMode="auto">
          <a:xfrm>
            <a:off x="4840288" y="4427538"/>
            <a:ext cx="422275" cy="1420812"/>
          </a:xfrm>
          <a:prstGeom prst="downArrow">
            <a:avLst>
              <a:gd name="adj1" fmla="val 50000"/>
              <a:gd name="adj2" fmla="val 84117"/>
            </a:avLst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5308600" y="4793565"/>
            <a:ext cx="12160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/>
            <a:r>
              <a:rPr lang="en-US" dirty="0"/>
              <a:t>Split</a:t>
            </a:r>
          </a:p>
        </p:txBody>
      </p:sp>
      <p:sp>
        <p:nvSpPr>
          <p:cNvPr id="29" name="AutoShape 40"/>
          <p:cNvSpPr>
            <a:spLocks noChangeArrowheads="1"/>
          </p:cNvSpPr>
          <p:nvPr/>
        </p:nvSpPr>
        <p:spPr bwMode="auto">
          <a:xfrm>
            <a:off x="3535363" y="4351338"/>
            <a:ext cx="346075" cy="1497012"/>
          </a:xfrm>
          <a:prstGeom prst="upArrow">
            <a:avLst>
              <a:gd name="adj1" fmla="val 50000"/>
              <a:gd name="adj2" fmla="val 108142"/>
            </a:avLst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1313278" y="4927600"/>
            <a:ext cx="201529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 algn="ctr"/>
            <a:r>
              <a:rPr lang="en-US" dirty="0"/>
              <a:t>Merge</a:t>
            </a:r>
          </a:p>
          <a:p>
            <a:pPr marL="742950" indent="-285750" algn="ctr"/>
            <a:r>
              <a:rPr lang="en-US" dirty="0"/>
              <a:t>Sorted arrays</a:t>
            </a:r>
          </a:p>
        </p:txBody>
      </p:sp>
      <p:sp>
        <p:nvSpPr>
          <p:cNvPr id="31" name="Oval 42"/>
          <p:cNvSpPr>
            <a:spLocks noChangeArrowheads="1"/>
          </p:cNvSpPr>
          <p:nvPr/>
        </p:nvSpPr>
        <p:spPr bwMode="auto">
          <a:xfrm>
            <a:off x="4303713" y="5541963"/>
            <a:ext cx="268287" cy="152400"/>
          </a:xfrm>
          <a:prstGeom prst="ellipse">
            <a:avLst/>
          </a:prstGeom>
          <a:solidFill>
            <a:srgbClr val="9933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716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/>
      <p:bldP spid="29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984" y="2996952"/>
            <a:ext cx="7488832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Sorting Algorithms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KCS-503</a:t>
            </a:r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96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Merging two Sorted arrays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60</a:t>
            </a:fld>
            <a:endParaRPr lang="en-IN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02820" y="2424112"/>
            <a:ext cx="34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 dirty="0">
                <a:solidFill>
                  <a:schemeClr val="tx1"/>
                </a:solidFill>
                <a:latin typeface="Tahoma" pitchFamily="34" charset="0"/>
              </a:rPr>
              <a:t>0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346200" y="2084388"/>
            <a:ext cx="2573338" cy="384175"/>
          </a:xfrm>
          <a:prstGeom prst="rect">
            <a:avLst/>
          </a:prstGeom>
          <a:solidFill>
            <a:schemeClr val="accent1"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Sorted Array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340350" y="2122488"/>
            <a:ext cx="2573338" cy="384175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Sorted Array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5240937" y="2456061"/>
            <a:ext cx="34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 dirty="0">
                <a:solidFill>
                  <a:schemeClr val="tx1"/>
                </a:solidFill>
                <a:latin typeface="Tahoma" pitchFamily="34" charset="0"/>
              </a:rPr>
              <a:t>0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3751263" y="2386012"/>
            <a:ext cx="260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  <a:latin typeface="Tahoma" pitchFamily="34" charset="0"/>
              </a:rPr>
              <a:t>l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7653337" y="2386012"/>
            <a:ext cx="427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 dirty="0">
                <a:solidFill>
                  <a:schemeClr val="tx1"/>
                </a:solidFill>
                <a:latin typeface="Tahoma" pitchFamily="34" charset="0"/>
              </a:rPr>
              <a:t>m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934742" y="2071688"/>
            <a:ext cx="431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 dirty="0">
                <a:latin typeface="Tahoma" pitchFamily="34" charset="0"/>
              </a:rPr>
              <a:t>a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</a:rPr>
              <a:t>:</a:t>
            </a:r>
            <a:endParaRPr lang="en-US" sz="20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4974431" y="2122489"/>
            <a:ext cx="439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1" dirty="0">
                <a:latin typeface="Tahoma" pitchFamily="34" charset="0"/>
              </a:rPr>
              <a:t>b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</a:rPr>
              <a:t>:</a:t>
            </a:r>
            <a:endParaRPr lang="en-US" sz="2000" b="1" dirty="0">
              <a:solidFill>
                <a:schemeClr val="tx1"/>
              </a:solidFill>
              <a:latin typeface="Tahoma" pitchFamily="34" charset="0"/>
            </a:endParaRPr>
          </a:p>
        </p:txBody>
      </p:sp>
      <p:grpSp>
        <p:nvGrpSpPr>
          <p:cNvPr id="18" name="Group 38"/>
          <p:cNvGrpSpPr>
            <a:grpSpLocks/>
          </p:cNvGrpSpPr>
          <p:nvPr/>
        </p:nvGrpSpPr>
        <p:grpSpPr bwMode="auto">
          <a:xfrm>
            <a:off x="1909762" y="2728913"/>
            <a:ext cx="5876925" cy="1743075"/>
            <a:chOff x="1203" y="1719"/>
            <a:chExt cx="3702" cy="1098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1477" y="2354"/>
              <a:ext cx="3227" cy="236"/>
            </a:xfrm>
            <a:prstGeom prst="rect">
              <a:avLst/>
            </a:prstGeom>
            <a:solidFill>
              <a:srgbClr val="FF0000">
                <a:alpha val="8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Tahoma" pitchFamily="34" charset="0"/>
                </a:rPr>
                <a:t>Merged sorted array</a:t>
              </a:r>
            </a:p>
          </p:txBody>
        </p:sp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>
              <a:off x="2070" y="1740"/>
              <a:ext cx="266" cy="556"/>
            </a:xfrm>
            <a:prstGeom prst="curvedRightArrow">
              <a:avLst>
                <a:gd name="adj1" fmla="val 41805"/>
                <a:gd name="adj2" fmla="val 83609"/>
                <a:gd name="adj3" fmla="val 33333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27"/>
            <p:cNvSpPr>
              <a:spLocks noChangeArrowheads="1"/>
            </p:cNvSpPr>
            <p:nvPr/>
          </p:nvSpPr>
          <p:spPr bwMode="auto">
            <a:xfrm>
              <a:off x="3651" y="1719"/>
              <a:ext cx="339" cy="532"/>
            </a:xfrm>
            <a:prstGeom prst="curvedLeftArrow">
              <a:avLst>
                <a:gd name="adj1" fmla="val 31386"/>
                <a:gd name="adj2" fmla="val 62773"/>
                <a:gd name="adj3" fmla="val 33333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1431" y="2567"/>
              <a:ext cx="2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000" b="1">
                  <a:solidFill>
                    <a:schemeClr val="tx1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4286" y="2545"/>
              <a:ext cx="6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000" b="1" dirty="0">
                  <a:solidFill>
                    <a:schemeClr val="tx1"/>
                  </a:solidFill>
                  <a:latin typeface="Tahoma" pitchFamily="34" charset="0"/>
                </a:rPr>
                <a:t>l+m-1</a:t>
              </a:r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1203" y="2354"/>
              <a:ext cx="26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000" b="1" dirty="0">
                  <a:latin typeface="Tahoma" pitchFamily="34" charset="0"/>
                </a:rPr>
                <a:t>c</a:t>
              </a:r>
              <a:r>
                <a:rPr lang="en-US" sz="2000" b="1" dirty="0" smtClean="0">
                  <a:solidFill>
                    <a:schemeClr val="tx1"/>
                  </a:solidFill>
                  <a:latin typeface="Tahoma" pitchFamily="34" charset="0"/>
                </a:rPr>
                <a:t>:</a:t>
              </a:r>
              <a:endParaRPr lang="en-US" sz="2000" b="1" dirty="0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sp>
        <p:nvSpPr>
          <p:cNvPr id="25" name="Line 32"/>
          <p:cNvSpPr>
            <a:spLocks noChangeShapeType="1"/>
          </p:cNvSpPr>
          <p:nvPr/>
        </p:nvSpPr>
        <p:spPr bwMode="auto">
          <a:xfrm>
            <a:off x="6376988" y="1355725"/>
            <a:ext cx="0" cy="728663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39"/>
          <p:cNvGrpSpPr>
            <a:grpSpLocks/>
          </p:cNvGrpSpPr>
          <p:nvPr/>
        </p:nvGrpSpPr>
        <p:grpSpPr bwMode="auto">
          <a:xfrm>
            <a:off x="1744665" y="1239838"/>
            <a:ext cx="515938" cy="844550"/>
            <a:chOff x="1099" y="781"/>
            <a:chExt cx="325" cy="532"/>
          </a:xfrm>
        </p:grpSpPr>
        <p:sp>
          <p:nvSpPr>
            <p:cNvPr id="27" name="Line 31"/>
            <p:cNvSpPr>
              <a:spLocks noChangeShapeType="1"/>
            </p:cNvSpPr>
            <p:nvPr/>
          </p:nvSpPr>
          <p:spPr bwMode="auto">
            <a:xfrm>
              <a:off x="1380" y="854"/>
              <a:ext cx="0" cy="459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8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099" y="781"/>
                  <a:ext cx="325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𝑷</m:t>
                        </m:r>
                        <m:r>
                          <a:rPr lang="en-US" sz="2000" b="1" i="1" baseline="-25000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2000" b="1" baseline="-25000" dirty="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</mc:Choice>
          <mc:Fallback>
            <p:sp>
              <p:nvSpPr>
                <p:cNvPr id="28" name="Text 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99" y="781"/>
                  <a:ext cx="325" cy="24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40"/>
          <p:cNvGrpSpPr>
            <a:grpSpLocks/>
          </p:cNvGrpSpPr>
          <p:nvPr/>
        </p:nvGrpSpPr>
        <p:grpSpPr bwMode="auto">
          <a:xfrm>
            <a:off x="5970594" y="1239838"/>
            <a:ext cx="515938" cy="882650"/>
            <a:chOff x="3761" y="781"/>
            <a:chExt cx="325" cy="556"/>
          </a:xfrm>
        </p:grpSpPr>
        <p:sp>
          <p:nvSpPr>
            <p:cNvPr id="30" name="Line 33"/>
            <p:cNvSpPr>
              <a:spLocks noChangeShapeType="1"/>
            </p:cNvSpPr>
            <p:nvPr/>
          </p:nvSpPr>
          <p:spPr bwMode="auto">
            <a:xfrm>
              <a:off x="4041" y="926"/>
              <a:ext cx="0" cy="41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1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761" y="781"/>
                  <a:ext cx="325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𝑷</m:t>
                        </m:r>
                        <m:r>
                          <a:rPr lang="en-IN" sz="2000" b="1" i="1" baseline="-2500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</m:oMath>
                    </m:oMathPara>
                  </a14:m>
                  <a:endParaRPr lang="en-US" sz="2000" b="1" baseline="-25000" dirty="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</mc:Choice>
          <mc:Fallback>
            <p:sp>
              <p:nvSpPr>
                <p:cNvPr id="31" name="Text 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61" y="781"/>
                  <a:ext cx="325" cy="24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307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549008" y="4873146"/>
                <a:ext cx="8138062" cy="7078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742950" indent="-285750" algn="ctr"/>
                <a:r>
                  <a:rPr lang="en-US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Move and copy elements pointed by </a:t>
                </a:r>
                <a14:m>
                  <m:oMath xmlns:m="http://schemas.openxmlformats.org/officeDocument/2006/math">
                    <m:r>
                      <a:rPr lang="en-IN" sz="2000" b="0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𝑃</m:t>
                    </m:r>
                    <m:r>
                      <a:rPr lang="en-US" sz="2000" i="1" baseline="-25000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if its value is  smaller</a:t>
                </a:r>
              </a:p>
              <a:p>
                <a:pPr marL="742950" indent="-285750" algn="ctr"/>
                <a:r>
                  <a:rPr lang="en-US" sz="2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than the element pointed by </a:t>
                </a:r>
                <a14:m>
                  <m:oMath xmlns:m="http://schemas.openxmlformats.org/officeDocument/2006/math">
                    <m:r>
                      <a:rPr lang="en-IN" sz="2000" b="0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𝑃</m:t>
                    </m:r>
                    <m:r>
                      <a:rPr lang="en-US" sz="2000" i="1" baseline="-25000" dirty="0" err="1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𝑏</m:t>
                    </m:r>
                  </m:oMath>
                </a14:m>
                <a:r>
                  <a:rPr lang="en-US" sz="2000" baseline="-25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𝑙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𝑚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−1) 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operations and otherwise.</a:t>
                </a:r>
                <a:endParaRPr lang="en-US" sz="2000" baseline="-25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008" y="4873146"/>
                <a:ext cx="8138062" cy="707886"/>
              </a:xfrm>
              <a:prstGeom prst="rect">
                <a:avLst/>
              </a:prstGeom>
              <a:blipFill rotWithShape="1">
                <a:blip r:embed="rId4"/>
                <a:stretch>
                  <a:fillRect t="-4274" r="-375" b="-13675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ine 42"/>
          <p:cNvSpPr>
            <a:spLocks noChangeShapeType="1"/>
          </p:cNvSpPr>
          <p:nvPr/>
        </p:nvSpPr>
        <p:spPr bwMode="auto">
          <a:xfrm flipV="1">
            <a:off x="4618038" y="4159250"/>
            <a:ext cx="0" cy="690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047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Merge Sort – Example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61</a:t>
            </a:fld>
            <a:endParaRPr lang="en-IN"/>
          </a:p>
        </p:txBody>
      </p:sp>
      <p:sp>
        <p:nvSpPr>
          <p:cNvPr id="103" name="Rectangle 102"/>
          <p:cNvSpPr/>
          <p:nvPr/>
        </p:nvSpPr>
        <p:spPr>
          <a:xfrm>
            <a:off x="152400" y="4267200"/>
            <a:ext cx="8839200" cy="243840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Merging two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sorted arrays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52400" y="1752600"/>
            <a:ext cx="8839200" cy="2438400"/>
          </a:xfrm>
          <a:prstGeom prst="rect">
            <a:avLst/>
          </a:prstGeom>
          <a:solidFill>
            <a:srgbClr val="EEECE1">
              <a:lumMod val="9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Splitting arrays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2498725" y="1143000"/>
            <a:ext cx="4130675" cy="500062"/>
            <a:chOff x="2498725" y="1143000"/>
            <a:chExt cx="4130675" cy="500062"/>
          </a:xfrm>
        </p:grpSpPr>
        <p:sp>
          <p:nvSpPr>
            <p:cNvPr id="106" name="Rectangle 12"/>
            <p:cNvSpPr>
              <a:spLocks noChangeArrowheads="1"/>
            </p:cNvSpPr>
            <p:nvPr/>
          </p:nvSpPr>
          <p:spPr bwMode="auto">
            <a:xfrm>
              <a:off x="2971800" y="1185862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107" name="Rectangle 13"/>
            <p:cNvSpPr>
              <a:spLocks noChangeArrowheads="1"/>
            </p:cNvSpPr>
            <p:nvPr/>
          </p:nvSpPr>
          <p:spPr bwMode="auto">
            <a:xfrm>
              <a:off x="3429000" y="1185862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</a:p>
          </p:txBody>
        </p:sp>
        <p:sp>
          <p:nvSpPr>
            <p:cNvPr id="108" name="Rectangle 14"/>
            <p:cNvSpPr>
              <a:spLocks noChangeArrowheads="1"/>
            </p:cNvSpPr>
            <p:nvPr/>
          </p:nvSpPr>
          <p:spPr bwMode="auto">
            <a:xfrm>
              <a:off x="3886200" y="1185862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</a:p>
          </p:txBody>
        </p:sp>
        <p:sp>
          <p:nvSpPr>
            <p:cNvPr id="109" name="Rectangle 15"/>
            <p:cNvSpPr>
              <a:spLocks noChangeArrowheads="1"/>
            </p:cNvSpPr>
            <p:nvPr/>
          </p:nvSpPr>
          <p:spPr bwMode="auto">
            <a:xfrm>
              <a:off x="4343400" y="1185862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</a:p>
          </p:txBody>
        </p:sp>
        <p:sp>
          <p:nvSpPr>
            <p:cNvPr id="110" name="Rectangle 16"/>
            <p:cNvSpPr>
              <a:spLocks noChangeArrowheads="1"/>
            </p:cNvSpPr>
            <p:nvPr/>
          </p:nvSpPr>
          <p:spPr bwMode="auto">
            <a:xfrm>
              <a:off x="4800600" y="1185862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7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11" name="Rectangle 17"/>
            <p:cNvSpPr>
              <a:spLocks noChangeArrowheads="1"/>
            </p:cNvSpPr>
            <p:nvPr/>
          </p:nvSpPr>
          <p:spPr bwMode="auto">
            <a:xfrm>
              <a:off x="5257800" y="1185862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</a:p>
          </p:txBody>
        </p:sp>
        <p:sp>
          <p:nvSpPr>
            <p:cNvPr id="112" name="Rectangle 18"/>
            <p:cNvSpPr>
              <a:spLocks noChangeArrowheads="1"/>
            </p:cNvSpPr>
            <p:nvPr/>
          </p:nvSpPr>
          <p:spPr bwMode="auto">
            <a:xfrm>
              <a:off x="5715000" y="1185862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13" name="Rectangle 19"/>
            <p:cNvSpPr>
              <a:spLocks noChangeArrowheads="1"/>
            </p:cNvSpPr>
            <p:nvPr/>
          </p:nvSpPr>
          <p:spPr bwMode="auto">
            <a:xfrm>
              <a:off x="6172200" y="1185862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</a:p>
          </p:txBody>
        </p:sp>
        <p:sp>
          <p:nvSpPr>
            <p:cNvPr id="114" name="Text Box 20"/>
            <p:cNvSpPr txBox="1">
              <a:spLocks noChangeArrowheads="1"/>
            </p:cNvSpPr>
            <p:nvPr/>
          </p:nvSpPr>
          <p:spPr bwMode="auto">
            <a:xfrm>
              <a:off x="2498725" y="1143000"/>
              <a:ext cx="442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itchFamily="34" charset="0"/>
                </a:rPr>
                <a:t>x: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990600" y="1905000"/>
            <a:ext cx="1828800" cy="457200"/>
            <a:chOff x="990600" y="2057400"/>
            <a:chExt cx="1828800" cy="457200"/>
          </a:xfrm>
        </p:grpSpPr>
        <p:sp>
          <p:nvSpPr>
            <p:cNvPr id="116" name="Rectangle 12"/>
            <p:cNvSpPr>
              <a:spLocks noChangeArrowheads="1"/>
            </p:cNvSpPr>
            <p:nvPr/>
          </p:nvSpPr>
          <p:spPr bwMode="auto">
            <a:xfrm>
              <a:off x="990600" y="20574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117" name="Rectangle 13"/>
            <p:cNvSpPr>
              <a:spLocks noChangeArrowheads="1"/>
            </p:cNvSpPr>
            <p:nvPr/>
          </p:nvSpPr>
          <p:spPr bwMode="auto">
            <a:xfrm>
              <a:off x="1447800" y="20574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</a:p>
          </p:txBody>
        </p:sp>
        <p:sp>
          <p:nvSpPr>
            <p:cNvPr id="118" name="Rectangle 14"/>
            <p:cNvSpPr>
              <a:spLocks noChangeArrowheads="1"/>
            </p:cNvSpPr>
            <p:nvPr/>
          </p:nvSpPr>
          <p:spPr bwMode="auto">
            <a:xfrm>
              <a:off x="1905000" y="20574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</a:p>
          </p:txBody>
        </p:sp>
        <p:sp>
          <p:nvSpPr>
            <p:cNvPr id="119" name="Rectangle 15"/>
            <p:cNvSpPr>
              <a:spLocks noChangeArrowheads="1"/>
            </p:cNvSpPr>
            <p:nvPr/>
          </p:nvSpPr>
          <p:spPr bwMode="auto">
            <a:xfrm>
              <a:off x="2362200" y="20574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172200" y="1905000"/>
            <a:ext cx="1828800" cy="457200"/>
            <a:chOff x="6172200" y="2057400"/>
            <a:chExt cx="1828800" cy="457200"/>
          </a:xfrm>
        </p:grpSpPr>
        <p:sp>
          <p:nvSpPr>
            <p:cNvPr id="121" name="Rectangle 16"/>
            <p:cNvSpPr>
              <a:spLocks noChangeArrowheads="1"/>
            </p:cNvSpPr>
            <p:nvPr/>
          </p:nvSpPr>
          <p:spPr bwMode="auto">
            <a:xfrm>
              <a:off x="6172200" y="20574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7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22" name="Rectangle 17"/>
            <p:cNvSpPr>
              <a:spLocks noChangeArrowheads="1"/>
            </p:cNvSpPr>
            <p:nvPr/>
          </p:nvSpPr>
          <p:spPr bwMode="auto">
            <a:xfrm>
              <a:off x="6629400" y="20574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</a:p>
          </p:txBody>
        </p:sp>
        <p:sp>
          <p:nvSpPr>
            <p:cNvPr id="123" name="Rectangle 18"/>
            <p:cNvSpPr>
              <a:spLocks noChangeArrowheads="1"/>
            </p:cNvSpPr>
            <p:nvPr/>
          </p:nvSpPr>
          <p:spPr bwMode="auto">
            <a:xfrm>
              <a:off x="7086600" y="20574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24" name="Rectangle 19"/>
            <p:cNvSpPr>
              <a:spLocks noChangeArrowheads="1"/>
            </p:cNvSpPr>
            <p:nvPr/>
          </p:nvSpPr>
          <p:spPr bwMode="auto">
            <a:xfrm>
              <a:off x="7543800" y="20574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609600" y="2667000"/>
            <a:ext cx="914400" cy="457200"/>
            <a:chOff x="609600" y="2667000"/>
            <a:chExt cx="914400" cy="457200"/>
          </a:xfrm>
        </p:grpSpPr>
        <p:sp>
          <p:nvSpPr>
            <p:cNvPr id="126" name="Rectangle 12"/>
            <p:cNvSpPr>
              <a:spLocks noChangeArrowheads="1"/>
            </p:cNvSpPr>
            <p:nvPr/>
          </p:nvSpPr>
          <p:spPr bwMode="auto">
            <a:xfrm>
              <a:off x="609600" y="26670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127" name="Rectangle 13"/>
            <p:cNvSpPr>
              <a:spLocks noChangeArrowheads="1"/>
            </p:cNvSpPr>
            <p:nvPr/>
          </p:nvSpPr>
          <p:spPr bwMode="auto">
            <a:xfrm>
              <a:off x="1066800" y="26670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286000" y="2667000"/>
            <a:ext cx="914400" cy="457200"/>
            <a:chOff x="2286000" y="2667000"/>
            <a:chExt cx="914400" cy="457200"/>
          </a:xfrm>
        </p:grpSpPr>
        <p:sp>
          <p:nvSpPr>
            <p:cNvPr id="129" name="Rectangle 14"/>
            <p:cNvSpPr>
              <a:spLocks noChangeArrowheads="1"/>
            </p:cNvSpPr>
            <p:nvPr/>
          </p:nvSpPr>
          <p:spPr bwMode="auto">
            <a:xfrm>
              <a:off x="2286000" y="26670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</a:p>
          </p:txBody>
        </p:sp>
        <p:sp>
          <p:nvSpPr>
            <p:cNvPr id="130" name="Rectangle 15"/>
            <p:cNvSpPr>
              <a:spLocks noChangeArrowheads="1"/>
            </p:cNvSpPr>
            <p:nvPr/>
          </p:nvSpPr>
          <p:spPr bwMode="auto">
            <a:xfrm>
              <a:off x="2743200" y="26670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5410200" y="2667000"/>
            <a:ext cx="914400" cy="457200"/>
            <a:chOff x="5410200" y="2667000"/>
            <a:chExt cx="914400" cy="457200"/>
          </a:xfrm>
        </p:grpSpPr>
        <p:sp>
          <p:nvSpPr>
            <p:cNvPr id="132" name="Rectangle 16"/>
            <p:cNvSpPr>
              <a:spLocks noChangeArrowheads="1"/>
            </p:cNvSpPr>
            <p:nvPr/>
          </p:nvSpPr>
          <p:spPr bwMode="auto">
            <a:xfrm>
              <a:off x="5410200" y="26670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7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33" name="Rectangle 17"/>
            <p:cNvSpPr>
              <a:spLocks noChangeArrowheads="1"/>
            </p:cNvSpPr>
            <p:nvPr/>
          </p:nvSpPr>
          <p:spPr bwMode="auto">
            <a:xfrm>
              <a:off x="5867400" y="26670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7543800" y="2667000"/>
            <a:ext cx="914400" cy="457200"/>
            <a:chOff x="7543800" y="2667000"/>
            <a:chExt cx="914400" cy="457200"/>
          </a:xfrm>
        </p:grpSpPr>
        <p:sp>
          <p:nvSpPr>
            <p:cNvPr id="135" name="Rectangle 18"/>
            <p:cNvSpPr>
              <a:spLocks noChangeArrowheads="1"/>
            </p:cNvSpPr>
            <p:nvPr/>
          </p:nvSpPr>
          <p:spPr bwMode="auto">
            <a:xfrm>
              <a:off x="7543800" y="26670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36" name="Rectangle 19"/>
            <p:cNvSpPr>
              <a:spLocks noChangeArrowheads="1"/>
            </p:cNvSpPr>
            <p:nvPr/>
          </p:nvSpPr>
          <p:spPr bwMode="auto">
            <a:xfrm>
              <a:off x="8001000" y="26670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</a:p>
          </p:txBody>
        </p:sp>
      </p:grpSp>
      <p:sp>
        <p:nvSpPr>
          <p:cNvPr id="137" name="Rectangle 12"/>
          <p:cNvSpPr>
            <a:spLocks noChangeArrowheads="1"/>
          </p:cNvSpPr>
          <p:nvPr/>
        </p:nvSpPr>
        <p:spPr bwMode="auto">
          <a:xfrm>
            <a:off x="609600" y="3505200"/>
            <a:ext cx="457200" cy="457200"/>
          </a:xfrm>
          <a:prstGeom prst="rect">
            <a:avLst/>
          </a:prstGeom>
          <a:solidFill>
            <a:srgbClr val="3A7DCE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rPr>
              <a:t>3</a:t>
            </a:r>
          </a:p>
        </p:txBody>
      </p:sp>
      <p:sp>
        <p:nvSpPr>
          <p:cNvPr id="138" name="Rectangle 13"/>
          <p:cNvSpPr>
            <a:spLocks noChangeArrowheads="1"/>
          </p:cNvSpPr>
          <p:nvPr/>
        </p:nvSpPr>
        <p:spPr bwMode="auto">
          <a:xfrm>
            <a:off x="1295400" y="3505200"/>
            <a:ext cx="457200" cy="457200"/>
          </a:xfrm>
          <a:prstGeom prst="rect">
            <a:avLst/>
          </a:prstGeom>
          <a:solidFill>
            <a:srgbClr val="3A7DCE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rPr>
              <a:t>12</a:t>
            </a:r>
          </a:p>
        </p:txBody>
      </p:sp>
      <p:sp>
        <p:nvSpPr>
          <p:cNvPr id="139" name="Rectangle 14"/>
          <p:cNvSpPr>
            <a:spLocks noChangeArrowheads="1"/>
          </p:cNvSpPr>
          <p:nvPr/>
        </p:nvSpPr>
        <p:spPr bwMode="auto">
          <a:xfrm>
            <a:off x="2286000" y="3505200"/>
            <a:ext cx="457200" cy="457200"/>
          </a:xfrm>
          <a:prstGeom prst="rect">
            <a:avLst/>
          </a:prstGeom>
          <a:solidFill>
            <a:srgbClr val="3A7DCE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rPr>
              <a:t>-5</a:t>
            </a:r>
          </a:p>
        </p:txBody>
      </p:sp>
      <p:sp>
        <p:nvSpPr>
          <p:cNvPr id="140" name="Rectangle 15"/>
          <p:cNvSpPr>
            <a:spLocks noChangeArrowheads="1"/>
          </p:cNvSpPr>
          <p:nvPr/>
        </p:nvSpPr>
        <p:spPr bwMode="auto">
          <a:xfrm>
            <a:off x="3048000" y="3505200"/>
            <a:ext cx="457200" cy="457200"/>
          </a:xfrm>
          <a:prstGeom prst="rect">
            <a:avLst/>
          </a:prstGeom>
          <a:solidFill>
            <a:srgbClr val="3A7DCE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rPr>
              <a:t>6</a:t>
            </a:r>
          </a:p>
        </p:txBody>
      </p:sp>
      <p:sp>
        <p:nvSpPr>
          <p:cNvPr id="141" name="Rectangle 16"/>
          <p:cNvSpPr>
            <a:spLocks noChangeArrowheads="1"/>
          </p:cNvSpPr>
          <p:nvPr/>
        </p:nvSpPr>
        <p:spPr bwMode="auto">
          <a:xfrm>
            <a:off x="5410200" y="3505200"/>
            <a:ext cx="457200" cy="457200"/>
          </a:xfrm>
          <a:prstGeom prst="rect">
            <a:avLst/>
          </a:prstGeom>
          <a:solidFill>
            <a:srgbClr val="3A7DCE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rPr>
              <a:t>7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rPr>
              <a:t>2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142" name="Rectangle 17"/>
          <p:cNvSpPr>
            <a:spLocks noChangeArrowheads="1"/>
          </p:cNvSpPr>
          <p:nvPr/>
        </p:nvSpPr>
        <p:spPr bwMode="auto">
          <a:xfrm>
            <a:off x="6172200" y="3505200"/>
            <a:ext cx="457200" cy="457200"/>
          </a:xfrm>
          <a:prstGeom prst="rect">
            <a:avLst/>
          </a:prstGeom>
          <a:solidFill>
            <a:srgbClr val="3A7DCE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rPr>
              <a:t>21</a:t>
            </a:r>
          </a:p>
        </p:txBody>
      </p:sp>
      <p:sp>
        <p:nvSpPr>
          <p:cNvPr id="143" name="Rectangle 18"/>
          <p:cNvSpPr>
            <a:spLocks noChangeArrowheads="1"/>
          </p:cNvSpPr>
          <p:nvPr/>
        </p:nvSpPr>
        <p:spPr bwMode="auto">
          <a:xfrm>
            <a:off x="7239000" y="3505200"/>
            <a:ext cx="457200" cy="457200"/>
          </a:xfrm>
          <a:prstGeom prst="rect">
            <a:avLst/>
          </a:prstGeom>
          <a:solidFill>
            <a:srgbClr val="3A7DCE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rPr>
              <a:t>-7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144" name="Rectangle 19"/>
          <p:cNvSpPr>
            <a:spLocks noChangeArrowheads="1"/>
          </p:cNvSpPr>
          <p:nvPr/>
        </p:nvSpPr>
        <p:spPr bwMode="auto">
          <a:xfrm>
            <a:off x="8001000" y="3505200"/>
            <a:ext cx="457200" cy="457200"/>
          </a:xfrm>
          <a:prstGeom prst="rect">
            <a:avLst/>
          </a:prstGeom>
          <a:solidFill>
            <a:srgbClr val="3A7DCE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rPr>
              <a:t>45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533400" y="3429000"/>
            <a:ext cx="609600" cy="6096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1219200" y="3429000"/>
            <a:ext cx="609600" cy="6096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2250744" y="3429000"/>
            <a:ext cx="609600" cy="6096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2936544" y="3429000"/>
            <a:ext cx="609600" cy="6096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347648" y="3429000"/>
            <a:ext cx="609600" cy="6096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6033448" y="3429000"/>
            <a:ext cx="609600" cy="6096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7198056" y="3429000"/>
            <a:ext cx="609600" cy="6096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7883856" y="3429000"/>
            <a:ext cx="609600" cy="6096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609600" y="4343400"/>
            <a:ext cx="914400" cy="457200"/>
            <a:chOff x="609600" y="2667000"/>
            <a:chExt cx="914400" cy="457200"/>
          </a:xfrm>
        </p:grpSpPr>
        <p:sp>
          <p:nvSpPr>
            <p:cNvPr id="154" name="Rectangle 12"/>
            <p:cNvSpPr>
              <a:spLocks noChangeArrowheads="1"/>
            </p:cNvSpPr>
            <p:nvPr/>
          </p:nvSpPr>
          <p:spPr bwMode="auto">
            <a:xfrm>
              <a:off x="609600" y="26670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155" name="Rectangle 13"/>
            <p:cNvSpPr>
              <a:spLocks noChangeArrowheads="1"/>
            </p:cNvSpPr>
            <p:nvPr/>
          </p:nvSpPr>
          <p:spPr bwMode="auto">
            <a:xfrm>
              <a:off x="1066800" y="26670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286000" y="4343400"/>
            <a:ext cx="914400" cy="457200"/>
            <a:chOff x="2286000" y="2667000"/>
            <a:chExt cx="914400" cy="457200"/>
          </a:xfrm>
        </p:grpSpPr>
        <p:sp>
          <p:nvSpPr>
            <p:cNvPr id="157" name="Rectangle 14"/>
            <p:cNvSpPr>
              <a:spLocks noChangeArrowheads="1"/>
            </p:cNvSpPr>
            <p:nvPr/>
          </p:nvSpPr>
          <p:spPr bwMode="auto">
            <a:xfrm>
              <a:off x="2286000" y="26670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</a:p>
          </p:txBody>
        </p:sp>
        <p:sp>
          <p:nvSpPr>
            <p:cNvPr id="158" name="Rectangle 15"/>
            <p:cNvSpPr>
              <a:spLocks noChangeArrowheads="1"/>
            </p:cNvSpPr>
            <p:nvPr/>
          </p:nvSpPr>
          <p:spPr bwMode="auto">
            <a:xfrm>
              <a:off x="2743200" y="26670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410200" y="4343400"/>
            <a:ext cx="914400" cy="457200"/>
            <a:chOff x="5410200" y="2667000"/>
            <a:chExt cx="914400" cy="457200"/>
          </a:xfrm>
        </p:grpSpPr>
        <p:sp>
          <p:nvSpPr>
            <p:cNvPr id="160" name="Rectangle 16"/>
            <p:cNvSpPr>
              <a:spLocks noChangeArrowheads="1"/>
            </p:cNvSpPr>
            <p:nvPr/>
          </p:nvSpPr>
          <p:spPr bwMode="auto">
            <a:xfrm>
              <a:off x="5410200" y="26670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61" name="Rectangle 17"/>
            <p:cNvSpPr>
              <a:spLocks noChangeArrowheads="1"/>
            </p:cNvSpPr>
            <p:nvPr/>
          </p:nvSpPr>
          <p:spPr bwMode="auto">
            <a:xfrm>
              <a:off x="5867400" y="26670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72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7543800" y="4343400"/>
            <a:ext cx="914400" cy="457200"/>
            <a:chOff x="7543800" y="2667000"/>
            <a:chExt cx="914400" cy="457200"/>
          </a:xfrm>
        </p:grpSpPr>
        <p:sp>
          <p:nvSpPr>
            <p:cNvPr id="163" name="Rectangle 18"/>
            <p:cNvSpPr>
              <a:spLocks noChangeArrowheads="1"/>
            </p:cNvSpPr>
            <p:nvPr/>
          </p:nvSpPr>
          <p:spPr bwMode="auto">
            <a:xfrm>
              <a:off x="7543800" y="26670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64" name="Rectangle 19"/>
            <p:cNvSpPr>
              <a:spLocks noChangeArrowheads="1"/>
            </p:cNvSpPr>
            <p:nvPr/>
          </p:nvSpPr>
          <p:spPr bwMode="auto">
            <a:xfrm>
              <a:off x="8001000" y="26670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</a:p>
          </p:txBody>
        </p:sp>
      </p:grpSp>
      <p:sp>
        <p:nvSpPr>
          <p:cNvPr id="165" name="Rectangle 164"/>
          <p:cNvSpPr/>
          <p:nvPr/>
        </p:nvSpPr>
        <p:spPr>
          <a:xfrm>
            <a:off x="533400" y="4321792"/>
            <a:ext cx="533400" cy="5334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2209800" y="4343400"/>
            <a:ext cx="533400" cy="5334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Rectangle 14"/>
          <p:cNvSpPr>
            <a:spLocks noChangeArrowheads="1"/>
          </p:cNvSpPr>
          <p:nvPr/>
        </p:nvSpPr>
        <p:spPr bwMode="auto">
          <a:xfrm>
            <a:off x="990600" y="5105400"/>
            <a:ext cx="457200" cy="457200"/>
          </a:xfrm>
          <a:prstGeom prst="rect">
            <a:avLst/>
          </a:prstGeom>
          <a:solidFill>
            <a:srgbClr val="3A7DCE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rPr>
              <a:t>-5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2743200" y="4343400"/>
            <a:ext cx="533400" cy="5334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Rectangle 12"/>
          <p:cNvSpPr>
            <a:spLocks noChangeArrowheads="1"/>
          </p:cNvSpPr>
          <p:nvPr/>
        </p:nvSpPr>
        <p:spPr bwMode="auto">
          <a:xfrm>
            <a:off x="1447800" y="5105400"/>
            <a:ext cx="457200" cy="457200"/>
          </a:xfrm>
          <a:prstGeom prst="rect">
            <a:avLst/>
          </a:prstGeom>
          <a:solidFill>
            <a:srgbClr val="3A7DCE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rPr>
              <a:t>3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1066800" y="4330618"/>
            <a:ext cx="533400" cy="5334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Rectangle 15"/>
          <p:cNvSpPr>
            <a:spLocks noChangeArrowheads="1"/>
          </p:cNvSpPr>
          <p:nvPr/>
        </p:nvSpPr>
        <p:spPr bwMode="auto">
          <a:xfrm>
            <a:off x="1905000" y="5105400"/>
            <a:ext cx="457200" cy="457200"/>
          </a:xfrm>
          <a:prstGeom prst="rect">
            <a:avLst/>
          </a:prstGeom>
          <a:solidFill>
            <a:srgbClr val="3A7DCE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rPr>
              <a:t>6</a:t>
            </a:r>
          </a:p>
        </p:txBody>
      </p:sp>
      <p:sp>
        <p:nvSpPr>
          <p:cNvPr id="172" name="Rectangle 13"/>
          <p:cNvSpPr>
            <a:spLocks noChangeArrowheads="1"/>
          </p:cNvSpPr>
          <p:nvPr/>
        </p:nvSpPr>
        <p:spPr bwMode="auto">
          <a:xfrm>
            <a:off x="2362200" y="5105400"/>
            <a:ext cx="457200" cy="457200"/>
          </a:xfrm>
          <a:prstGeom prst="rect">
            <a:avLst/>
          </a:prstGeom>
          <a:solidFill>
            <a:srgbClr val="3A7DCE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rPr>
              <a:t>12</a:t>
            </a:r>
          </a:p>
        </p:txBody>
      </p:sp>
      <p:grpSp>
        <p:nvGrpSpPr>
          <p:cNvPr id="173" name="Group 172"/>
          <p:cNvGrpSpPr/>
          <p:nvPr/>
        </p:nvGrpSpPr>
        <p:grpSpPr>
          <a:xfrm>
            <a:off x="6172200" y="5029200"/>
            <a:ext cx="1828800" cy="457200"/>
            <a:chOff x="6172200" y="2057400"/>
            <a:chExt cx="1828800" cy="457200"/>
          </a:xfrm>
        </p:grpSpPr>
        <p:sp>
          <p:nvSpPr>
            <p:cNvPr id="174" name="Rectangle 16"/>
            <p:cNvSpPr>
              <a:spLocks noChangeArrowheads="1"/>
            </p:cNvSpPr>
            <p:nvPr/>
          </p:nvSpPr>
          <p:spPr bwMode="auto">
            <a:xfrm>
              <a:off x="6172200" y="20574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75" name="Rectangle 17"/>
            <p:cNvSpPr>
              <a:spLocks noChangeArrowheads="1"/>
            </p:cNvSpPr>
            <p:nvPr/>
          </p:nvSpPr>
          <p:spPr bwMode="auto">
            <a:xfrm>
              <a:off x="6629400" y="20574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76" name="Rectangle 18"/>
            <p:cNvSpPr>
              <a:spLocks noChangeArrowheads="1"/>
            </p:cNvSpPr>
            <p:nvPr/>
          </p:nvSpPr>
          <p:spPr bwMode="auto">
            <a:xfrm>
              <a:off x="7086600" y="20574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77" name="Rectangle 19"/>
            <p:cNvSpPr>
              <a:spLocks noChangeArrowheads="1"/>
            </p:cNvSpPr>
            <p:nvPr/>
          </p:nvSpPr>
          <p:spPr bwMode="auto">
            <a:xfrm>
              <a:off x="7543800" y="2057400"/>
              <a:ext cx="457200" cy="457200"/>
            </a:xfrm>
            <a:prstGeom prst="rect">
              <a:avLst/>
            </a:prstGeom>
            <a:solidFill>
              <a:srgbClr val="3A7DCE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 pitchFamily="34" charset="0"/>
                </a:rPr>
                <a:t>72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</p:grpSp>
      <p:cxnSp>
        <p:nvCxnSpPr>
          <p:cNvPr id="178" name="Straight Arrow Connector 177"/>
          <p:cNvCxnSpPr/>
          <p:nvPr/>
        </p:nvCxnSpPr>
        <p:spPr>
          <a:xfrm flipV="1">
            <a:off x="1219200" y="5611504"/>
            <a:ext cx="0" cy="304800"/>
          </a:xfrm>
          <a:prstGeom prst="straightConnector1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tailEnd type="arrow"/>
          </a:ln>
          <a:effectLst/>
        </p:spPr>
      </p:cxnSp>
      <p:cxnSp>
        <p:nvCxnSpPr>
          <p:cNvPr id="179" name="Straight Arrow Connector 178"/>
          <p:cNvCxnSpPr/>
          <p:nvPr/>
        </p:nvCxnSpPr>
        <p:spPr>
          <a:xfrm flipV="1">
            <a:off x="6400800" y="5562600"/>
            <a:ext cx="0" cy="304800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180" name="Straight Connector 179"/>
          <p:cNvCxnSpPr/>
          <p:nvPr/>
        </p:nvCxnSpPr>
        <p:spPr>
          <a:xfrm>
            <a:off x="4800600" y="914400"/>
            <a:ext cx="0" cy="9906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81" name="Straight Connector 180"/>
          <p:cNvCxnSpPr/>
          <p:nvPr/>
        </p:nvCxnSpPr>
        <p:spPr>
          <a:xfrm>
            <a:off x="1890215" y="1600200"/>
            <a:ext cx="0" cy="9906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82" name="Straight Connector 181"/>
          <p:cNvCxnSpPr/>
          <p:nvPr/>
        </p:nvCxnSpPr>
        <p:spPr>
          <a:xfrm>
            <a:off x="7086600" y="1600200"/>
            <a:ext cx="0" cy="9906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83" name="Rectangle 18"/>
          <p:cNvSpPr>
            <a:spLocks noChangeArrowheads="1"/>
          </p:cNvSpPr>
          <p:nvPr/>
        </p:nvSpPr>
        <p:spPr bwMode="auto">
          <a:xfrm>
            <a:off x="2930265" y="6172200"/>
            <a:ext cx="457200" cy="457200"/>
          </a:xfrm>
          <a:prstGeom prst="rect">
            <a:avLst/>
          </a:prstGeom>
          <a:solidFill>
            <a:srgbClr val="3A7DCE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rPr>
              <a:t>-7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itchFamily="34" charset="0"/>
            </a:endParaRPr>
          </a:p>
        </p:txBody>
      </p:sp>
      <p:cxnSp>
        <p:nvCxnSpPr>
          <p:cNvPr id="184" name="Straight Arrow Connector 183"/>
          <p:cNvCxnSpPr/>
          <p:nvPr/>
        </p:nvCxnSpPr>
        <p:spPr>
          <a:xfrm flipV="1">
            <a:off x="1676400" y="5638800"/>
            <a:ext cx="0" cy="304800"/>
          </a:xfrm>
          <a:prstGeom prst="straightConnector1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tailEnd type="arrow"/>
          </a:ln>
          <a:effectLst/>
        </p:spPr>
      </p:cxnSp>
      <p:cxnSp>
        <p:nvCxnSpPr>
          <p:cNvPr id="185" name="Straight Arrow Connector 184"/>
          <p:cNvCxnSpPr/>
          <p:nvPr/>
        </p:nvCxnSpPr>
        <p:spPr>
          <a:xfrm flipV="1">
            <a:off x="6858000" y="5562600"/>
            <a:ext cx="0" cy="304800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sp>
        <p:nvSpPr>
          <p:cNvPr id="186" name="Rectangle 14"/>
          <p:cNvSpPr>
            <a:spLocks noChangeArrowheads="1"/>
          </p:cNvSpPr>
          <p:nvPr/>
        </p:nvSpPr>
        <p:spPr bwMode="auto">
          <a:xfrm>
            <a:off x="3352800" y="6172200"/>
            <a:ext cx="457200" cy="457200"/>
          </a:xfrm>
          <a:prstGeom prst="rect">
            <a:avLst/>
          </a:prstGeom>
          <a:solidFill>
            <a:srgbClr val="3A7DCE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rPr>
              <a:t>-5</a:t>
            </a:r>
          </a:p>
        </p:txBody>
      </p:sp>
      <p:sp>
        <p:nvSpPr>
          <p:cNvPr id="187" name="Rectangle 12"/>
          <p:cNvSpPr>
            <a:spLocks noChangeArrowheads="1"/>
          </p:cNvSpPr>
          <p:nvPr/>
        </p:nvSpPr>
        <p:spPr bwMode="auto">
          <a:xfrm>
            <a:off x="3810000" y="6172200"/>
            <a:ext cx="457200" cy="457200"/>
          </a:xfrm>
          <a:prstGeom prst="rect">
            <a:avLst/>
          </a:prstGeom>
          <a:solidFill>
            <a:srgbClr val="3A7DCE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</a:rPr>
              <a:t>3</a:t>
            </a:r>
          </a:p>
        </p:txBody>
      </p:sp>
      <p:grpSp>
        <p:nvGrpSpPr>
          <p:cNvPr id="188" name="Group 72"/>
          <p:cNvGrpSpPr>
            <a:grpSpLocks/>
          </p:cNvGrpSpPr>
          <p:nvPr/>
        </p:nvGrpSpPr>
        <p:grpSpPr bwMode="auto">
          <a:xfrm>
            <a:off x="2895600" y="6172200"/>
            <a:ext cx="3657600" cy="457200"/>
            <a:chOff x="3360" y="2016"/>
            <a:chExt cx="2304" cy="288"/>
          </a:xfrm>
          <a:solidFill>
            <a:srgbClr val="3A7DCE"/>
          </a:solidFill>
        </p:grpSpPr>
        <p:sp>
          <p:nvSpPr>
            <p:cNvPr id="189" name="Rectangle 57"/>
            <p:cNvSpPr>
              <a:spLocks noChangeArrowheads="1"/>
            </p:cNvSpPr>
            <p:nvPr/>
          </p:nvSpPr>
          <p:spPr bwMode="auto">
            <a:xfrm>
              <a:off x="3360" y="2016"/>
              <a:ext cx="288" cy="288"/>
            </a:xfrm>
            <a:prstGeom prst="rect">
              <a:avLst/>
            </a:prstGeom>
            <a:grpFill/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-7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90" name="Rectangle 58"/>
            <p:cNvSpPr>
              <a:spLocks noChangeArrowheads="1"/>
            </p:cNvSpPr>
            <p:nvPr/>
          </p:nvSpPr>
          <p:spPr bwMode="auto">
            <a:xfrm>
              <a:off x="3648" y="2016"/>
              <a:ext cx="288" cy="288"/>
            </a:xfrm>
            <a:prstGeom prst="rect">
              <a:avLst/>
            </a:prstGeom>
            <a:grpFill/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-5</a:t>
              </a:r>
            </a:p>
          </p:txBody>
        </p:sp>
        <p:sp>
          <p:nvSpPr>
            <p:cNvPr id="191" name="Rectangle 59"/>
            <p:cNvSpPr>
              <a:spLocks noChangeArrowheads="1"/>
            </p:cNvSpPr>
            <p:nvPr/>
          </p:nvSpPr>
          <p:spPr bwMode="auto">
            <a:xfrm>
              <a:off x="3936" y="2016"/>
              <a:ext cx="288" cy="288"/>
            </a:xfrm>
            <a:prstGeom prst="rect">
              <a:avLst/>
            </a:prstGeom>
            <a:grpFill/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3</a:t>
              </a:r>
            </a:p>
          </p:txBody>
        </p:sp>
        <p:sp>
          <p:nvSpPr>
            <p:cNvPr id="192" name="Rectangle 60"/>
            <p:cNvSpPr>
              <a:spLocks noChangeArrowheads="1"/>
            </p:cNvSpPr>
            <p:nvPr/>
          </p:nvSpPr>
          <p:spPr bwMode="auto">
            <a:xfrm>
              <a:off x="4224" y="2016"/>
              <a:ext cx="288" cy="288"/>
            </a:xfrm>
            <a:prstGeom prst="rect">
              <a:avLst/>
            </a:prstGeom>
            <a:grpFill/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6</a:t>
              </a:r>
            </a:p>
          </p:txBody>
        </p:sp>
        <p:sp>
          <p:nvSpPr>
            <p:cNvPr id="193" name="Rectangle 61"/>
            <p:cNvSpPr>
              <a:spLocks noChangeArrowheads="1"/>
            </p:cNvSpPr>
            <p:nvPr/>
          </p:nvSpPr>
          <p:spPr bwMode="auto">
            <a:xfrm>
              <a:off x="4512" y="2016"/>
              <a:ext cx="288" cy="288"/>
            </a:xfrm>
            <a:prstGeom prst="rect">
              <a:avLst/>
            </a:prstGeom>
            <a:grpFill/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12</a:t>
              </a:r>
            </a:p>
          </p:txBody>
        </p:sp>
        <p:sp>
          <p:nvSpPr>
            <p:cNvPr id="194" name="Rectangle 62"/>
            <p:cNvSpPr>
              <a:spLocks noChangeArrowheads="1"/>
            </p:cNvSpPr>
            <p:nvPr/>
          </p:nvSpPr>
          <p:spPr bwMode="auto">
            <a:xfrm>
              <a:off x="4800" y="2016"/>
              <a:ext cx="288" cy="288"/>
            </a:xfrm>
            <a:prstGeom prst="rect">
              <a:avLst/>
            </a:prstGeom>
            <a:grpFill/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21</a:t>
              </a:r>
            </a:p>
          </p:txBody>
        </p:sp>
        <p:sp>
          <p:nvSpPr>
            <p:cNvPr id="195" name="Rectangle 63"/>
            <p:cNvSpPr>
              <a:spLocks noChangeArrowheads="1"/>
            </p:cNvSpPr>
            <p:nvPr/>
          </p:nvSpPr>
          <p:spPr bwMode="auto">
            <a:xfrm>
              <a:off x="5088" y="2016"/>
              <a:ext cx="288" cy="288"/>
            </a:xfrm>
            <a:prstGeom prst="rect">
              <a:avLst/>
            </a:prstGeom>
            <a:grpFill/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45</a:t>
              </a:r>
            </a:p>
          </p:txBody>
        </p:sp>
        <p:sp>
          <p:nvSpPr>
            <p:cNvPr id="196" name="Rectangle 64"/>
            <p:cNvSpPr>
              <a:spLocks noChangeArrowheads="1"/>
            </p:cNvSpPr>
            <p:nvPr/>
          </p:nvSpPr>
          <p:spPr bwMode="auto">
            <a:xfrm>
              <a:off x="5376" y="2016"/>
              <a:ext cx="288" cy="288"/>
            </a:xfrm>
            <a:prstGeom prst="rect">
              <a:avLst/>
            </a:prstGeom>
            <a:grpFill/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CC0000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7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</a:rPr>
                <a:t>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</p:grpSp>
      <p:cxnSp>
        <p:nvCxnSpPr>
          <p:cNvPr id="197" name="Straight Arrow Connector 196"/>
          <p:cNvCxnSpPr/>
          <p:nvPr/>
        </p:nvCxnSpPr>
        <p:spPr>
          <a:xfrm flipV="1">
            <a:off x="2133600" y="5638800"/>
            <a:ext cx="0" cy="304800"/>
          </a:xfrm>
          <a:prstGeom prst="straightConnector1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3076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7971" y="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Merge Sort Program 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62</a:t>
            </a:fld>
            <a:endParaRPr lang="en-IN"/>
          </a:p>
        </p:txBody>
      </p:sp>
      <p:sp>
        <p:nvSpPr>
          <p:cNvPr id="12" name="Rounded Rectangle 11"/>
          <p:cNvSpPr/>
          <p:nvPr/>
        </p:nvSpPr>
        <p:spPr>
          <a:xfrm>
            <a:off x="467544" y="764704"/>
            <a:ext cx="7848872" cy="5472608"/>
          </a:xfrm>
          <a:prstGeom prst="roundRect">
            <a:avLst>
              <a:gd name="adj" fmla="val 2871"/>
            </a:avLst>
          </a:prstGeom>
          <a:solidFill>
            <a:srgbClr val="ECEF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solidFill>
                  <a:srgbClr val="002060"/>
                </a:solidFill>
                <a:latin typeface="Courier New"/>
              </a:rPr>
              <a:t>#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include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&lt;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stdio.h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&gt;</a:t>
            </a:r>
          </a:p>
          <a:p>
            <a:r>
              <a:rPr lang="fr-FR" dirty="0" err="1">
                <a:solidFill>
                  <a:srgbClr val="002060"/>
                </a:solidFill>
                <a:latin typeface="Courier New"/>
              </a:rPr>
              <a:t>void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mergesort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(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 a[],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i,int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 j);</a:t>
            </a:r>
          </a:p>
          <a:p>
            <a:r>
              <a:rPr lang="fr-FR" dirty="0" err="1">
                <a:solidFill>
                  <a:srgbClr val="002060"/>
                </a:solidFill>
                <a:latin typeface="Courier New"/>
              </a:rPr>
              <a:t>void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merge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(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 a[],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 i1,int j1,int i2,int j2);</a:t>
            </a:r>
          </a:p>
          <a:p>
            <a:endParaRPr lang="fr-FR" sz="1000" dirty="0">
              <a:solidFill>
                <a:srgbClr val="002060"/>
              </a:solidFill>
              <a:latin typeface="Courier New"/>
            </a:endParaRPr>
          </a:p>
          <a:p>
            <a:r>
              <a:rPr lang="fr-FR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 main()</a:t>
            </a: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{</a:t>
            </a: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dirty="0" err="1" smtClean="0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a[30],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n,i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;</a:t>
            </a: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dirty="0" err="1" smtClean="0">
                <a:solidFill>
                  <a:srgbClr val="002060"/>
                </a:solidFill>
                <a:latin typeface="Courier New"/>
              </a:rPr>
              <a:t>printf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("Enter no of 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elements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:");</a:t>
            </a: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dirty="0" err="1" smtClean="0">
                <a:solidFill>
                  <a:srgbClr val="002060"/>
                </a:solidFill>
                <a:latin typeface="Courier New"/>
              </a:rPr>
              <a:t>scanf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("%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d",&amp;n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);</a:t>
            </a: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dirty="0" err="1" smtClean="0">
                <a:solidFill>
                  <a:srgbClr val="002060"/>
                </a:solidFill>
                <a:latin typeface="Courier New"/>
              </a:rPr>
              <a:t>printf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("Enter 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array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elements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:");</a:t>
            </a:r>
          </a:p>
          <a:p>
            <a:endParaRPr lang="fr-FR" sz="1000" dirty="0">
              <a:solidFill>
                <a:srgbClr val="002060"/>
              </a:solidFill>
              <a:latin typeface="Courier New"/>
            </a:endParaRP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for(i=0;i&lt;</a:t>
            </a:r>
            <a:r>
              <a:rPr lang="fr-FR" dirty="0" err="1" smtClean="0">
                <a:solidFill>
                  <a:srgbClr val="002060"/>
                </a:solidFill>
                <a:latin typeface="Courier New"/>
              </a:rPr>
              <a:t>n;i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++)</a:t>
            </a: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  </a:t>
            </a:r>
            <a:r>
              <a:rPr lang="fr-FR" dirty="0" err="1" smtClean="0">
                <a:solidFill>
                  <a:srgbClr val="002060"/>
                </a:solidFill>
                <a:latin typeface="Courier New"/>
              </a:rPr>
              <a:t>scanf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("%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d",&amp;a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[i]);</a:t>
            </a:r>
          </a:p>
          <a:p>
            <a:endParaRPr lang="fr-FR" sz="1000" dirty="0">
              <a:solidFill>
                <a:srgbClr val="002060"/>
              </a:solidFill>
              <a:latin typeface="Courier New"/>
            </a:endParaRP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dirty="0" err="1" smtClean="0">
                <a:solidFill>
                  <a:srgbClr val="002060"/>
                </a:solidFill>
                <a:latin typeface="Courier New"/>
              </a:rPr>
              <a:t>mergesort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(a,0,n-1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);</a:t>
            </a:r>
          </a:p>
          <a:p>
            <a:endParaRPr lang="fr-FR" sz="1000" dirty="0">
              <a:solidFill>
                <a:srgbClr val="002060"/>
              </a:solidFill>
              <a:latin typeface="Courier New"/>
            </a:endParaRP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dirty="0" err="1" smtClean="0">
                <a:solidFill>
                  <a:srgbClr val="002060"/>
                </a:solidFill>
                <a:latin typeface="Courier New"/>
              </a:rPr>
              <a:t>printf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("\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nSorted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array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is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 :");</a:t>
            </a: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for(i=0;i&lt;</a:t>
            </a:r>
            <a:r>
              <a:rPr lang="fr-FR" dirty="0" err="1" smtClean="0">
                <a:solidFill>
                  <a:srgbClr val="002060"/>
                </a:solidFill>
                <a:latin typeface="Courier New"/>
              </a:rPr>
              <a:t>n;i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++)</a:t>
            </a: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  </a:t>
            </a:r>
            <a:r>
              <a:rPr lang="fr-FR" dirty="0" err="1" smtClean="0">
                <a:solidFill>
                  <a:srgbClr val="002060"/>
                </a:solidFill>
                <a:latin typeface="Courier New"/>
              </a:rPr>
              <a:t>printf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("%d ",a[i]);</a:t>
            </a:r>
          </a:p>
          <a:p>
            <a:endParaRPr lang="fr-FR" sz="1000" dirty="0">
              <a:solidFill>
                <a:srgbClr val="002060"/>
              </a:solidFill>
              <a:latin typeface="Courier New"/>
            </a:endParaRP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return 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0;</a:t>
            </a:r>
          </a:p>
          <a:p>
            <a:r>
              <a:rPr lang="fr-FR" dirty="0" smtClean="0">
                <a:solidFill>
                  <a:srgbClr val="002060"/>
                </a:solidFill>
                <a:latin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31066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7971" y="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Merge Sort Program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63</a:t>
            </a:fld>
            <a:endParaRPr lang="en-IN"/>
          </a:p>
        </p:txBody>
      </p:sp>
      <p:sp>
        <p:nvSpPr>
          <p:cNvPr id="12" name="Rounded Rectangle 11"/>
          <p:cNvSpPr/>
          <p:nvPr/>
        </p:nvSpPr>
        <p:spPr>
          <a:xfrm>
            <a:off x="467544" y="1196752"/>
            <a:ext cx="7848872" cy="4536504"/>
          </a:xfrm>
          <a:prstGeom prst="roundRect">
            <a:avLst>
              <a:gd name="adj" fmla="val 2871"/>
            </a:avLst>
          </a:prstGeom>
          <a:solidFill>
            <a:srgbClr val="ECEF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err="1">
                <a:solidFill>
                  <a:srgbClr val="002060"/>
                </a:solidFill>
                <a:latin typeface="Courier New"/>
              </a:rPr>
              <a:t>void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mergesort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(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 a[],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i,int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 j)</a:t>
            </a: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{</a:t>
            </a: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dirty="0" err="1" smtClean="0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mid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;</a:t>
            </a:r>
          </a:p>
          <a:p>
            <a:endParaRPr lang="fr-FR" dirty="0">
              <a:solidFill>
                <a:srgbClr val="002060"/>
              </a:solidFill>
              <a:latin typeface="Courier New"/>
            </a:endParaRP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if(i&lt;j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) {</a:t>
            </a: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dirty="0" err="1" smtClean="0">
                <a:solidFill>
                  <a:srgbClr val="002060"/>
                </a:solidFill>
                <a:latin typeface="Courier New"/>
              </a:rPr>
              <a:t>mid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=(</a:t>
            </a:r>
            <a:r>
              <a:rPr lang="fr-FR" dirty="0" err="1">
                <a:solidFill>
                  <a:srgbClr val="002060"/>
                </a:solidFill>
                <a:latin typeface="Courier New"/>
              </a:rPr>
              <a:t>i+j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)/2;</a:t>
            </a:r>
          </a:p>
          <a:p>
            <a:r>
              <a:rPr lang="fr-FR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dirty="0" smtClean="0">
                <a:solidFill>
                  <a:srgbClr val="FF0000"/>
                </a:solidFill>
                <a:latin typeface="Courier New"/>
              </a:rPr>
              <a:t>/* </a:t>
            </a:r>
            <a:r>
              <a:rPr lang="fr-FR" dirty="0" err="1">
                <a:solidFill>
                  <a:srgbClr val="FF0000"/>
                </a:solidFill>
                <a:latin typeface="Courier New"/>
              </a:rPr>
              <a:t>left</a:t>
            </a:r>
            <a:r>
              <a:rPr lang="fr-FR" dirty="0">
                <a:solidFill>
                  <a:srgbClr val="FF000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Courier New"/>
              </a:rPr>
              <a:t>recursion</a:t>
            </a:r>
            <a:r>
              <a:rPr lang="fr-FR" dirty="0">
                <a:solidFill>
                  <a:srgbClr val="FF0000"/>
                </a:solidFill>
                <a:latin typeface="Courier New"/>
              </a:rPr>
              <a:t> */</a:t>
            </a: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dirty="0" err="1" smtClean="0">
                <a:solidFill>
                  <a:srgbClr val="002060"/>
                </a:solidFill>
                <a:latin typeface="Courier New"/>
              </a:rPr>
              <a:t>mergesort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(</a:t>
            </a:r>
            <a:r>
              <a:rPr lang="fr-FR" dirty="0" err="1" smtClean="0">
                <a:solidFill>
                  <a:srgbClr val="002060"/>
                </a:solidFill>
                <a:latin typeface="Courier New"/>
              </a:rPr>
              <a:t>a,i,mid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);</a:t>
            </a:r>
          </a:p>
          <a:p>
            <a:r>
              <a:rPr lang="fr-FR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dirty="0" smtClean="0">
                <a:solidFill>
                  <a:srgbClr val="FF0000"/>
                </a:solidFill>
                <a:latin typeface="Courier New"/>
              </a:rPr>
              <a:t>/* </a:t>
            </a:r>
            <a:r>
              <a:rPr lang="fr-FR" dirty="0">
                <a:solidFill>
                  <a:srgbClr val="FF0000"/>
                </a:solidFill>
                <a:latin typeface="Courier New"/>
              </a:rPr>
              <a:t>right </a:t>
            </a:r>
            <a:r>
              <a:rPr lang="fr-FR" dirty="0" err="1">
                <a:solidFill>
                  <a:srgbClr val="FF0000"/>
                </a:solidFill>
                <a:latin typeface="Courier New"/>
              </a:rPr>
              <a:t>recursion</a:t>
            </a:r>
            <a:r>
              <a:rPr lang="fr-FR" dirty="0">
                <a:solidFill>
                  <a:srgbClr val="FF0000"/>
                </a:solidFill>
                <a:latin typeface="Courier New"/>
              </a:rPr>
              <a:t> */</a:t>
            </a: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dirty="0" err="1" smtClean="0">
                <a:solidFill>
                  <a:srgbClr val="002060"/>
                </a:solidFill>
                <a:latin typeface="Courier New"/>
              </a:rPr>
              <a:t>mergesort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(a,mid+1,j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);</a:t>
            </a: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>
                <a:solidFill>
                  <a:srgbClr val="FF0000"/>
                </a:solidFill>
                <a:latin typeface="Courier New"/>
              </a:rPr>
              <a:t>/* </a:t>
            </a:r>
            <a:r>
              <a:rPr lang="fr-FR" dirty="0" err="1">
                <a:solidFill>
                  <a:srgbClr val="FF0000"/>
                </a:solidFill>
                <a:latin typeface="Courier New"/>
              </a:rPr>
              <a:t>merging</a:t>
            </a:r>
            <a:r>
              <a:rPr lang="fr-FR" dirty="0">
                <a:solidFill>
                  <a:srgbClr val="FF0000"/>
                </a:solidFill>
                <a:latin typeface="Courier New"/>
              </a:rPr>
              <a:t> of </a:t>
            </a:r>
            <a:r>
              <a:rPr lang="fr-FR" dirty="0" err="1">
                <a:solidFill>
                  <a:srgbClr val="FF0000"/>
                </a:solidFill>
                <a:latin typeface="Courier New"/>
              </a:rPr>
              <a:t>two</a:t>
            </a:r>
            <a:r>
              <a:rPr lang="fr-FR" dirty="0">
                <a:solidFill>
                  <a:srgbClr val="FF000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Courier New"/>
              </a:rPr>
              <a:t>sorted</a:t>
            </a:r>
            <a:r>
              <a:rPr lang="fr-FR" dirty="0">
                <a:solidFill>
                  <a:srgbClr val="FF000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Courier New"/>
              </a:rPr>
              <a:t>sub-arrays</a:t>
            </a:r>
            <a:r>
              <a:rPr lang="fr-FR" dirty="0">
                <a:solidFill>
                  <a:srgbClr val="FF0000"/>
                </a:solidFill>
                <a:latin typeface="Courier New"/>
              </a:rPr>
              <a:t> */</a:t>
            </a: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dirty="0" err="1" smtClean="0">
                <a:solidFill>
                  <a:srgbClr val="002060"/>
                </a:solidFill>
                <a:latin typeface="Courier New"/>
              </a:rPr>
              <a:t>merge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(a,i,mid,mid+1,j</a:t>
            </a:r>
            <a:r>
              <a:rPr lang="fr-FR" dirty="0">
                <a:solidFill>
                  <a:srgbClr val="002060"/>
                </a:solidFill>
                <a:latin typeface="Courier New"/>
              </a:rPr>
              <a:t>);</a:t>
            </a: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ourier New"/>
              </a:rPr>
              <a:t>   }</a:t>
            </a:r>
            <a:endParaRPr lang="fr-FR" dirty="0">
              <a:solidFill>
                <a:srgbClr val="002060"/>
              </a:solidFill>
              <a:latin typeface="Courier New"/>
            </a:endParaRPr>
          </a:p>
          <a:p>
            <a:r>
              <a:rPr lang="fr-FR" dirty="0">
                <a:solidFill>
                  <a:srgbClr val="002060"/>
                </a:solidFill>
                <a:latin typeface="Courier New"/>
              </a:rPr>
              <a:t>} </a:t>
            </a:r>
            <a:endParaRPr lang="en-IN" dirty="0">
              <a:solidFill>
                <a:srgbClr val="002060"/>
              </a:solidFill>
              <a:latin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6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7971" y="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Merge Sort Program 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64</a:t>
            </a:fld>
            <a:endParaRPr lang="en-IN"/>
          </a:p>
        </p:txBody>
      </p:sp>
      <p:sp>
        <p:nvSpPr>
          <p:cNvPr id="12" name="Rounded Rectangle 11"/>
          <p:cNvSpPr/>
          <p:nvPr/>
        </p:nvSpPr>
        <p:spPr>
          <a:xfrm>
            <a:off x="467544" y="764704"/>
            <a:ext cx="7848872" cy="5328592"/>
          </a:xfrm>
          <a:prstGeom prst="roundRect">
            <a:avLst>
              <a:gd name="adj" fmla="val 2871"/>
            </a:avLst>
          </a:prstGeom>
          <a:solidFill>
            <a:srgbClr val="ECEF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 err="1">
                <a:solidFill>
                  <a:srgbClr val="002060"/>
                </a:solidFill>
                <a:latin typeface="Courier New"/>
              </a:rPr>
              <a:t>void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 err="1">
                <a:solidFill>
                  <a:srgbClr val="002060"/>
                </a:solidFill>
                <a:latin typeface="Courier New"/>
              </a:rPr>
              <a:t>merge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(</a:t>
            </a:r>
            <a:r>
              <a:rPr lang="fr-FR" sz="16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 a[],</a:t>
            </a:r>
            <a:r>
              <a:rPr lang="fr-FR" sz="1600" dirty="0" err="1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 i1,int i2,int j1,int j2)</a:t>
            </a:r>
          </a:p>
          <a:p>
            <a:r>
              <a:rPr lang="fr-FR" sz="1600" dirty="0">
                <a:solidFill>
                  <a:srgbClr val="002060"/>
                </a:solidFill>
                <a:latin typeface="Courier New"/>
              </a:rPr>
              <a:t>{</a:t>
            </a:r>
          </a:p>
          <a:p>
            <a:r>
              <a:rPr lang="fr-FR" sz="16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sz="1600" dirty="0" err="1" smtClean="0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 err="1">
                <a:solidFill>
                  <a:srgbClr val="002060"/>
                </a:solidFill>
                <a:latin typeface="Courier New"/>
              </a:rPr>
              <a:t>temp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[50]; </a:t>
            </a:r>
            <a:r>
              <a:rPr lang="fr-FR" sz="1600" dirty="0">
                <a:solidFill>
                  <a:srgbClr val="FF0000"/>
                </a:solidFill>
                <a:latin typeface="Courier New"/>
              </a:rPr>
              <a:t>//</a:t>
            </a:r>
            <a:r>
              <a:rPr lang="fr-FR" sz="1600" dirty="0" err="1">
                <a:solidFill>
                  <a:srgbClr val="FF0000"/>
                </a:solidFill>
                <a:latin typeface="Courier New"/>
              </a:rPr>
              <a:t>array</a:t>
            </a:r>
            <a:r>
              <a:rPr lang="fr-FR" sz="1600" dirty="0">
                <a:solidFill>
                  <a:srgbClr val="FF0000"/>
                </a:solidFill>
                <a:latin typeface="Courier New"/>
              </a:rPr>
              <a:t> </a:t>
            </a:r>
            <a:r>
              <a:rPr lang="fr-FR" sz="1600" dirty="0" err="1">
                <a:solidFill>
                  <a:srgbClr val="FF0000"/>
                </a:solidFill>
                <a:latin typeface="Courier New"/>
              </a:rPr>
              <a:t>used</a:t>
            </a:r>
            <a:r>
              <a:rPr lang="fr-FR" sz="1600" dirty="0">
                <a:solidFill>
                  <a:srgbClr val="FF0000"/>
                </a:solidFill>
                <a:latin typeface="Courier New"/>
              </a:rPr>
              <a:t> for </a:t>
            </a:r>
            <a:r>
              <a:rPr lang="fr-FR" sz="1600" dirty="0" err="1">
                <a:solidFill>
                  <a:srgbClr val="FF0000"/>
                </a:solidFill>
                <a:latin typeface="Courier New"/>
              </a:rPr>
              <a:t>merging</a:t>
            </a:r>
            <a:endParaRPr lang="fr-FR" sz="1600" dirty="0">
              <a:solidFill>
                <a:srgbClr val="FF0000"/>
              </a:solidFill>
              <a:latin typeface="Courier New"/>
            </a:endParaRPr>
          </a:p>
          <a:p>
            <a:r>
              <a:rPr lang="fr-FR" sz="16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sz="1600" dirty="0" err="1" smtClean="0">
                <a:solidFill>
                  <a:srgbClr val="002060"/>
                </a:solidFill>
                <a:latin typeface="Courier New"/>
              </a:rPr>
              <a:t>int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i=i1,j=j1,k=0;</a:t>
            </a:r>
          </a:p>
          <a:p>
            <a:endParaRPr lang="fr-FR" sz="900" dirty="0">
              <a:solidFill>
                <a:srgbClr val="002060"/>
              </a:solidFill>
              <a:latin typeface="Courier New"/>
            </a:endParaRPr>
          </a:p>
          <a:p>
            <a:r>
              <a:rPr lang="fr-FR" sz="16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sz="1600" dirty="0" err="1" smtClean="0">
                <a:solidFill>
                  <a:srgbClr val="002060"/>
                </a:solidFill>
                <a:latin typeface="Courier New"/>
              </a:rPr>
              <a:t>while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(i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&lt;=i2 &amp;&amp; j&lt;=j2) </a:t>
            </a:r>
            <a:r>
              <a:rPr lang="fr-FR" sz="1600" dirty="0">
                <a:solidFill>
                  <a:srgbClr val="FF0000"/>
                </a:solidFill>
                <a:latin typeface="Courier New"/>
              </a:rPr>
              <a:t>//</a:t>
            </a:r>
            <a:r>
              <a:rPr lang="fr-FR" sz="1600" dirty="0" err="1">
                <a:solidFill>
                  <a:srgbClr val="FF0000"/>
                </a:solidFill>
                <a:latin typeface="Courier New"/>
              </a:rPr>
              <a:t>while</a:t>
            </a:r>
            <a:r>
              <a:rPr lang="fr-FR" sz="1600" dirty="0">
                <a:solidFill>
                  <a:srgbClr val="FF0000"/>
                </a:solidFill>
                <a:latin typeface="Courier New"/>
              </a:rPr>
              <a:t> </a:t>
            </a:r>
            <a:r>
              <a:rPr lang="fr-FR" sz="1600" dirty="0" err="1">
                <a:solidFill>
                  <a:srgbClr val="FF0000"/>
                </a:solidFill>
                <a:latin typeface="Courier New"/>
              </a:rPr>
              <a:t>elements</a:t>
            </a:r>
            <a:r>
              <a:rPr lang="fr-FR" sz="1600" dirty="0">
                <a:solidFill>
                  <a:srgbClr val="FF0000"/>
                </a:solidFill>
                <a:latin typeface="Courier New"/>
              </a:rPr>
              <a:t> in </a:t>
            </a:r>
            <a:r>
              <a:rPr lang="fr-FR" sz="1600" dirty="0" err="1">
                <a:solidFill>
                  <a:srgbClr val="FF0000"/>
                </a:solidFill>
                <a:latin typeface="Courier New"/>
              </a:rPr>
              <a:t>both</a:t>
            </a:r>
            <a:r>
              <a:rPr lang="fr-FR" sz="1600" dirty="0">
                <a:solidFill>
                  <a:srgbClr val="FF0000"/>
                </a:solidFill>
                <a:latin typeface="Courier New"/>
              </a:rPr>
              <a:t> </a:t>
            </a:r>
            <a:r>
              <a:rPr lang="fr-FR" sz="1600" dirty="0" err="1">
                <a:solidFill>
                  <a:srgbClr val="FF0000"/>
                </a:solidFill>
                <a:latin typeface="Courier New"/>
              </a:rPr>
              <a:t>lists</a:t>
            </a:r>
            <a:endParaRPr lang="fr-FR" sz="1600" dirty="0">
              <a:solidFill>
                <a:srgbClr val="FF0000"/>
              </a:solidFill>
              <a:latin typeface="Courier New"/>
            </a:endParaRPr>
          </a:p>
          <a:p>
            <a:r>
              <a:rPr lang="fr-FR" sz="16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   {</a:t>
            </a:r>
            <a:endParaRPr lang="fr-FR" sz="1600" dirty="0">
              <a:solidFill>
                <a:srgbClr val="002060"/>
              </a:solidFill>
              <a:latin typeface="Courier New"/>
            </a:endParaRPr>
          </a:p>
          <a:p>
            <a:r>
              <a:rPr lang="fr-FR" sz="16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     if(a[i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]&lt;a[j])</a:t>
            </a:r>
          </a:p>
          <a:p>
            <a:r>
              <a:rPr lang="fr-FR" sz="16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        </a:t>
            </a:r>
            <a:r>
              <a:rPr lang="fr-FR" sz="1600" dirty="0" err="1" smtClean="0">
                <a:solidFill>
                  <a:srgbClr val="002060"/>
                </a:solidFill>
                <a:latin typeface="Courier New"/>
              </a:rPr>
              <a:t>temp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[k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++]=a[i++];</a:t>
            </a:r>
          </a:p>
          <a:p>
            <a:r>
              <a:rPr lang="fr-FR" sz="16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     </a:t>
            </a:r>
            <a:r>
              <a:rPr lang="fr-FR" sz="1600" dirty="0" err="1" smtClean="0">
                <a:solidFill>
                  <a:srgbClr val="002060"/>
                </a:solidFill>
                <a:latin typeface="Courier New"/>
              </a:rPr>
              <a:t>else</a:t>
            </a:r>
            <a:endParaRPr lang="fr-FR" sz="1600" dirty="0">
              <a:solidFill>
                <a:srgbClr val="002060"/>
              </a:solidFill>
              <a:latin typeface="Courier New"/>
            </a:endParaRPr>
          </a:p>
          <a:p>
            <a:r>
              <a:rPr lang="fr-FR" sz="16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        </a:t>
            </a:r>
            <a:r>
              <a:rPr lang="fr-FR" sz="1600" dirty="0" err="1" smtClean="0">
                <a:solidFill>
                  <a:srgbClr val="002060"/>
                </a:solidFill>
                <a:latin typeface="Courier New"/>
              </a:rPr>
              <a:t>temp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[k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++]=a[j++];</a:t>
            </a:r>
          </a:p>
          <a:p>
            <a:r>
              <a:rPr lang="fr-FR" sz="16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    }</a:t>
            </a:r>
            <a:endParaRPr lang="fr-FR" sz="1600" dirty="0">
              <a:solidFill>
                <a:srgbClr val="002060"/>
              </a:solidFill>
              <a:latin typeface="Courier New"/>
            </a:endParaRPr>
          </a:p>
          <a:p>
            <a:endParaRPr lang="fr-FR" sz="900" dirty="0">
              <a:solidFill>
                <a:srgbClr val="002060"/>
              </a:solidFill>
              <a:latin typeface="Courier New"/>
            </a:endParaRPr>
          </a:p>
          <a:p>
            <a:r>
              <a:rPr lang="fr-FR" sz="16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sz="1600" dirty="0" err="1" smtClean="0">
                <a:solidFill>
                  <a:srgbClr val="002060"/>
                </a:solidFill>
                <a:latin typeface="Courier New"/>
              </a:rPr>
              <a:t>while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(i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&lt;=i2) </a:t>
            </a:r>
            <a:r>
              <a:rPr lang="fr-FR" sz="1600" dirty="0">
                <a:solidFill>
                  <a:srgbClr val="FF0000"/>
                </a:solidFill>
                <a:latin typeface="Courier New"/>
              </a:rPr>
              <a:t>//copy </a:t>
            </a:r>
            <a:r>
              <a:rPr lang="fr-FR" sz="1600" dirty="0" err="1">
                <a:solidFill>
                  <a:srgbClr val="FF0000"/>
                </a:solidFill>
                <a:latin typeface="Courier New"/>
              </a:rPr>
              <a:t>remaining</a:t>
            </a:r>
            <a:r>
              <a:rPr lang="fr-FR" sz="1600" dirty="0">
                <a:solidFill>
                  <a:srgbClr val="FF0000"/>
                </a:solidFill>
                <a:latin typeface="Courier New"/>
              </a:rPr>
              <a:t> </a:t>
            </a:r>
            <a:r>
              <a:rPr lang="fr-FR" sz="1600" dirty="0" err="1">
                <a:solidFill>
                  <a:srgbClr val="FF0000"/>
                </a:solidFill>
                <a:latin typeface="Courier New"/>
              </a:rPr>
              <a:t>elements</a:t>
            </a:r>
            <a:r>
              <a:rPr lang="fr-FR" sz="1600" dirty="0">
                <a:solidFill>
                  <a:srgbClr val="FF0000"/>
                </a:solidFill>
                <a:latin typeface="Courier New"/>
              </a:rPr>
              <a:t> of the first </a:t>
            </a:r>
            <a:r>
              <a:rPr lang="fr-FR" sz="1600" dirty="0" err="1">
                <a:solidFill>
                  <a:srgbClr val="FF0000"/>
                </a:solidFill>
                <a:latin typeface="Courier New"/>
              </a:rPr>
              <a:t>list</a:t>
            </a:r>
            <a:endParaRPr lang="fr-FR" sz="1600" dirty="0">
              <a:solidFill>
                <a:srgbClr val="FF0000"/>
              </a:solidFill>
              <a:latin typeface="Courier New"/>
            </a:endParaRPr>
          </a:p>
          <a:p>
            <a:r>
              <a:rPr lang="fr-FR" sz="16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      </a:t>
            </a:r>
            <a:r>
              <a:rPr lang="fr-FR" sz="1600" dirty="0" err="1" smtClean="0">
                <a:solidFill>
                  <a:srgbClr val="002060"/>
                </a:solidFill>
                <a:latin typeface="Courier New"/>
              </a:rPr>
              <a:t>temp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[k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++]=a[i++];</a:t>
            </a:r>
          </a:p>
          <a:p>
            <a:endParaRPr lang="fr-FR" sz="900" dirty="0">
              <a:solidFill>
                <a:srgbClr val="002060"/>
              </a:solidFill>
              <a:latin typeface="Courier New"/>
            </a:endParaRPr>
          </a:p>
          <a:p>
            <a:r>
              <a:rPr lang="fr-FR" sz="16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   </a:t>
            </a:r>
            <a:r>
              <a:rPr lang="fr-FR" sz="1600" dirty="0" err="1" smtClean="0">
                <a:solidFill>
                  <a:srgbClr val="002060"/>
                </a:solidFill>
                <a:latin typeface="Courier New"/>
              </a:rPr>
              <a:t>while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(j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&lt;=j2) </a:t>
            </a:r>
            <a:r>
              <a:rPr lang="fr-FR" sz="1600" dirty="0">
                <a:solidFill>
                  <a:srgbClr val="FF0000"/>
                </a:solidFill>
                <a:latin typeface="Courier New"/>
              </a:rPr>
              <a:t>//copy </a:t>
            </a:r>
            <a:r>
              <a:rPr lang="fr-FR" sz="1600" dirty="0" err="1">
                <a:solidFill>
                  <a:srgbClr val="FF0000"/>
                </a:solidFill>
                <a:latin typeface="Courier New"/>
              </a:rPr>
              <a:t>remaining</a:t>
            </a:r>
            <a:r>
              <a:rPr lang="fr-FR" sz="1600" dirty="0">
                <a:solidFill>
                  <a:srgbClr val="FF0000"/>
                </a:solidFill>
                <a:latin typeface="Courier New"/>
              </a:rPr>
              <a:t> </a:t>
            </a:r>
            <a:r>
              <a:rPr lang="fr-FR" sz="1600" dirty="0" err="1">
                <a:solidFill>
                  <a:srgbClr val="FF0000"/>
                </a:solidFill>
                <a:latin typeface="Courier New"/>
              </a:rPr>
              <a:t>elements</a:t>
            </a:r>
            <a:r>
              <a:rPr lang="fr-FR" sz="1600" dirty="0">
                <a:solidFill>
                  <a:srgbClr val="FF0000"/>
                </a:solidFill>
                <a:latin typeface="Courier New"/>
              </a:rPr>
              <a:t> of the second </a:t>
            </a:r>
            <a:r>
              <a:rPr lang="fr-FR" sz="1600" dirty="0" err="1">
                <a:solidFill>
                  <a:srgbClr val="FF0000"/>
                </a:solidFill>
                <a:latin typeface="Courier New"/>
              </a:rPr>
              <a:t>list</a:t>
            </a:r>
            <a:endParaRPr lang="fr-FR" sz="1600" dirty="0">
              <a:solidFill>
                <a:srgbClr val="FF0000"/>
              </a:solidFill>
              <a:latin typeface="Courier New"/>
            </a:endParaRPr>
          </a:p>
          <a:p>
            <a:r>
              <a:rPr lang="fr-FR" sz="16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      </a:t>
            </a:r>
            <a:r>
              <a:rPr lang="fr-FR" sz="1600" dirty="0" err="1" smtClean="0">
                <a:solidFill>
                  <a:srgbClr val="002060"/>
                </a:solidFill>
                <a:latin typeface="Courier New"/>
              </a:rPr>
              <a:t>temp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[k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++]=a[j++];</a:t>
            </a:r>
          </a:p>
          <a:p>
            <a:endParaRPr lang="fr-FR" sz="900" dirty="0">
              <a:solidFill>
                <a:srgbClr val="002060"/>
              </a:solidFill>
              <a:latin typeface="Courier New"/>
            </a:endParaRPr>
          </a:p>
          <a:p>
            <a:r>
              <a:rPr lang="fr-FR" sz="16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   for(i=i1,j=0;i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&lt;=j2;i++,</a:t>
            </a:r>
            <a:r>
              <a:rPr lang="fr-FR" sz="1600" dirty="0" err="1">
                <a:solidFill>
                  <a:srgbClr val="002060"/>
                </a:solidFill>
                <a:latin typeface="Courier New"/>
              </a:rPr>
              <a:t>j++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)</a:t>
            </a:r>
          </a:p>
          <a:p>
            <a:r>
              <a:rPr lang="fr-FR" sz="1600" dirty="0">
                <a:solidFill>
                  <a:srgbClr val="002060"/>
                </a:solidFill>
                <a:latin typeface="Courier New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Courier New"/>
              </a:rPr>
              <a:t>   a[i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]=</a:t>
            </a:r>
            <a:r>
              <a:rPr lang="fr-FR" sz="1600" dirty="0" err="1">
                <a:solidFill>
                  <a:srgbClr val="002060"/>
                </a:solidFill>
                <a:latin typeface="Courier New"/>
              </a:rPr>
              <a:t>temp</a:t>
            </a:r>
            <a:r>
              <a:rPr lang="fr-FR" sz="1600" dirty="0">
                <a:solidFill>
                  <a:srgbClr val="002060"/>
                </a:solidFill>
                <a:latin typeface="Courier New"/>
              </a:rPr>
              <a:t>[j]; </a:t>
            </a:r>
            <a:r>
              <a:rPr lang="fr-FR" sz="1600" dirty="0">
                <a:solidFill>
                  <a:srgbClr val="FF0000"/>
                </a:solidFill>
                <a:latin typeface="Courier New"/>
              </a:rPr>
              <a:t>//Transfer </a:t>
            </a:r>
            <a:r>
              <a:rPr lang="fr-FR" sz="1600" dirty="0" err="1">
                <a:solidFill>
                  <a:srgbClr val="FF0000"/>
                </a:solidFill>
                <a:latin typeface="Courier New"/>
              </a:rPr>
              <a:t>elements</a:t>
            </a:r>
            <a:r>
              <a:rPr lang="fr-FR" sz="1600" dirty="0">
                <a:solidFill>
                  <a:srgbClr val="FF0000"/>
                </a:solidFill>
                <a:latin typeface="Courier New"/>
              </a:rPr>
              <a:t> </a:t>
            </a:r>
            <a:r>
              <a:rPr lang="fr-FR" sz="1600" dirty="0" err="1">
                <a:solidFill>
                  <a:srgbClr val="FF0000"/>
                </a:solidFill>
                <a:latin typeface="Courier New"/>
              </a:rPr>
              <a:t>from</a:t>
            </a:r>
            <a:r>
              <a:rPr lang="fr-FR" sz="1600" dirty="0">
                <a:solidFill>
                  <a:srgbClr val="FF0000"/>
                </a:solidFill>
                <a:latin typeface="Courier New"/>
              </a:rPr>
              <a:t> </a:t>
            </a:r>
            <a:r>
              <a:rPr lang="fr-FR" sz="1600" dirty="0" err="1">
                <a:solidFill>
                  <a:srgbClr val="FF0000"/>
                </a:solidFill>
                <a:latin typeface="Courier New"/>
              </a:rPr>
              <a:t>temp</a:t>
            </a:r>
            <a:r>
              <a:rPr lang="fr-FR" sz="1600" dirty="0">
                <a:solidFill>
                  <a:srgbClr val="FF0000"/>
                </a:solidFill>
                <a:latin typeface="Courier New"/>
              </a:rPr>
              <a:t>[] back to a[]</a:t>
            </a:r>
          </a:p>
          <a:p>
            <a:r>
              <a:rPr lang="fr-FR" sz="1600" dirty="0">
                <a:solidFill>
                  <a:srgbClr val="002060"/>
                </a:solidFill>
                <a:latin typeface="Courier New"/>
              </a:rPr>
              <a:t>}</a:t>
            </a:r>
            <a:endParaRPr lang="fr-FR" sz="1600" dirty="0" smtClean="0">
              <a:solidFill>
                <a:srgbClr val="002060"/>
              </a:solidFill>
              <a:latin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73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7971" y="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Merge Sort – Splitting Trace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65</a:t>
            </a:fld>
            <a:endParaRPr lang="en-IN"/>
          </a:p>
        </p:txBody>
      </p:sp>
      <p:sp>
        <p:nvSpPr>
          <p:cNvPr id="122" name="Text Box 4"/>
          <p:cNvSpPr txBox="1">
            <a:spLocks noChangeArrowheads="1"/>
          </p:cNvSpPr>
          <p:nvPr/>
        </p:nvSpPr>
        <p:spPr bwMode="auto">
          <a:xfrm>
            <a:off x="1952625" y="1277938"/>
            <a:ext cx="52387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/>
            <a:r>
              <a:rPr lang="en-US" dirty="0"/>
              <a:t>-56 23 43 -5 -3 0 123 -35 87 56 75 80</a:t>
            </a:r>
          </a:p>
        </p:txBody>
      </p:sp>
      <p:sp>
        <p:nvSpPr>
          <p:cNvPr id="123" name="Text Box 5"/>
          <p:cNvSpPr txBox="1">
            <a:spLocks noChangeArrowheads="1"/>
          </p:cNvSpPr>
          <p:nvPr/>
        </p:nvSpPr>
        <p:spPr bwMode="auto">
          <a:xfrm>
            <a:off x="1874927" y="4797152"/>
            <a:ext cx="5367175" cy="369332"/>
          </a:xfrm>
          <a:prstGeom prst="rect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/>
            <a:r>
              <a:rPr lang="en-US" dirty="0" smtClean="0"/>
              <a:t>Output:  -56 </a:t>
            </a:r>
            <a:r>
              <a:rPr lang="en-US" dirty="0"/>
              <a:t>-35 -5 -3 0 23 43 56 75 80 87 123</a:t>
            </a:r>
          </a:p>
        </p:txBody>
      </p:sp>
      <p:grpSp>
        <p:nvGrpSpPr>
          <p:cNvPr id="124" name="Group 67"/>
          <p:cNvGrpSpPr>
            <a:grpSpLocks/>
          </p:cNvGrpSpPr>
          <p:nvPr/>
        </p:nvGrpSpPr>
        <p:grpSpPr bwMode="auto">
          <a:xfrm>
            <a:off x="284956" y="3067568"/>
            <a:ext cx="2557463" cy="806450"/>
            <a:chOff x="170" y="2134"/>
            <a:chExt cx="1611" cy="508"/>
          </a:xfrm>
        </p:grpSpPr>
        <p:sp>
          <p:nvSpPr>
            <p:cNvPr id="125" name="Text Box 8"/>
            <p:cNvSpPr txBox="1">
              <a:spLocks noChangeArrowheads="1"/>
            </p:cNvSpPr>
            <p:nvPr/>
          </p:nvSpPr>
          <p:spPr bwMode="auto">
            <a:xfrm>
              <a:off x="170" y="2354"/>
              <a:ext cx="6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-56</a:t>
              </a:r>
            </a:p>
          </p:txBody>
        </p:sp>
        <p:sp>
          <p:nvSpPr>
            <p:cNvPr id="126" name="Text Box 9"/>
            <p:cNvSpPr txBox="1">
              <a:spLocks noChangeArrowheads="1"/>
            </p:cNvSpPr>
            <p:nvPr/>
          </p:nvSpPr>
          <p:spPr bwMode="auto">
            <a:xfrm>
              <a:off x="799" y="2329"/>
              <a:ext cx="98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742950" indent="-285750"/>
              <a:r>
                <a:rPr lang="en-US" dirty="0"/>
                <a:t>23 43</a:t>
              </a:r>
            </a:p>
          </p:txBody>
        </p:sp>
        <p:sp>
          <p:nvSpPr>
            <p:cNvPr id="127" name="Line 14"/>
            <p:cNvSpPr>
              <a:spLocks noChangeShapeType="1"/>
            </p:cNvSpPr>
            <p:nvPr/>
          </p:nvSpPr>
          <p:spPr bwMode="auto">
            <a:xfrm flipH="1">
              <a:off x="775" y="2160"/>
              <a:ext cx="169" cy="1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15"/>
            <p:cNvSpPr>
              <a:spLocks noChangeShapeType="1"/>
            </p:cNvSpPr>
            <p:nvPr/>
          </p:nvSpPr>
          <p:spPr bwMode="auto">
            <a:xfrm>
              <a:off x="1258" y="2134"/>
              <a:ext cx="146" cy="2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" name="Group 68"/>
          <p:cNvGrpSpPr>
            <a:grpSpLocks/>
          </p:cNvGrpSpPr>
          <p:nvPr/>
        </p:nvGrpSpPr>
        <p:grpSpPr bwMode="auto">
          <a:xfrm>
            <a:off x="1066156" y="3736460"/>
            <a:ext cx="1768474" cy="800100"/>
            <a:chOff x="966" y="2502"/>
            <a:chExt cx="1114" cy="504"/>
          </a:xfrm>
        </p:grpSpPr>
        <p:sp>
          <p:nvSpPr>
            <p:cNvPr id="130" name="Text Box 10"/>
            <p:cNvSpPr txBox="1">
              <a:spLocks noChangeArrowheads="1"/>
            </p:cNvSpPr>
            <p:nvPr/>
          </p:nvSpPr>
          <p:spPr bwMode="auto">
            <a:xfrm>
              <a:off x="966" y="2718"/>
              <a:ext cx="59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23</a:t>
              </a:r>
            </a:p>
          </p:txBody>
        </p:sp>
        <p:sp>
          <p:nvSpPr>
            <p:cNvPr id="131" name="Text Box 11"/>
            <p:cNvSpPr txBox="1">
              <a:spLocks noChangeArrowheads="1"/>
            </p:cNvSpPr>
            <p:nvPr/>
          </p:nvSpPr>
          <p:spPr bwMode="auto">
            <a:xfrm>
              <a:off x="1484" y="2709"/>
              <a:ext cx="59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43</a:t>
              </a:r>
            </a:p>
          </p:txBody>
        </p:sp>
        <p:sp>
          <p:nvSpPr>
            <p:cNvPr id="132" name="Line 16"/>
            <p:cNvSpPr>
              <a:spLocks noChangeShapeType="1"/>
            </p:cNvSpPr>
            <p:nvPr/>
          </p:nvSpPr>
          <p:spPr bwMode="auto">
            <a:xfrm flipH="1">
              <a:off x="1404" y="2511"/>
              <a:ext cx="158" cy="23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Line 17"/>
            <p:cNvSpPr>
              <a:spLocks noChangeShapeType="1"/>
            </p:cNvSpPr>
            <p:nvPr/>
          </p:nvSpPr>
          <p:spPr bwMode="auto">
            <a:xfrm>
              <a:off x="1712" y="2502"/>
              <a:ext cx="196" cy="2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" name="Group 59"/>
          <p:cNvGrpSpPr>
            <a:grpSpLocks/>
          </p:cNvGrpSpPr>
          <p:nvPr/>
        </p:nvGrpSpPr>
        <p:grpSpPr bwMode="auto">
          <a:xfrm>
            <a:off x="1122362" y="1739900"/>
            <a:ext cx="6308725" cy="769938"/>
            <a:chOff x="707" y="1096"/>
            <a:chExt cx="3974" cy="485"/>
          </a:xfrm>
        </p:grpSpPr>
        <p:sp>
          <p:nvSpPr>
            <p:cNvPr id="135" name="Text Box 6"/>
            <p:cNvSpPr txBox="1">
              <a:spLocks noChangeArrowheads="1"/>
            </p:cNvSpPr>
            <p:nvPr/>
          </p:nvSpPr>
          <p:spPr bwMode="auto">
            <a:xfrm>
              <a:off x="707" y="1313"/>
              <a:ext cx="1562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-56 23 43 -5 -3 </a:t>
              </a:r>
              <a:r>
                <a:rPr lang="en-US" dirty="0" smtClean="0"/>
                <a:t> 0 </a:t>
              </a:r>
              <a:endParaRPr lang="en-US" dirty="0"/>
            </a:p>
          </p:txBody>
        </p:sp>
        <p:sp>
          <p:nvSpPr>
            <p:cNvPr id="136" name="Line 12"/>
            <p:cNvSpPr>
              <a:spLocks noChangeShapeType="1"/>
            </p:cNvSpPr>
            <p:nvPr/>
          </p:nvSpPr>
          <p:spPr bwMode="auto">
            <a:xfrm flipH="1">
              <a:off x="2025" y="1096"/>
              <a:ext cx="686" cy="19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Text Box 18"/>
            <p:cNvSpPr txBox="1">
              <a:spLocks noChangeArrowheads="1"/>
            </p:cNvSpPr>
            <p:nvPr/>
          </p:nvSpPr>
          <p:spPr bwMode="auto">
            <a:xfrm>
              <a:off x="2725" y="1293"/>
              <a:ext cx="195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/>
                <a:t>123 -35 87 56 75 80</a:t>
              </a:r>
            </a:p>
          </p:txBody>
        </p:sp>
        <p:sp>
          <p:nvSpPr>
            <p:cNvPr id="138" name="Line 19"/>
            <p:cNvSpPr>
              <a:spLocks noChangeShapeType="1"/>
            </p:cNvSpPr>
            <p:nvPr/>
          </p:nvSpPr>
          <p:spPr bwMode="auto">
            <a:xfrm>
              <a:off x="3122" y="1096"/>
              <a:ext cx="460" cy="1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9" name="Group 60"/>
          <p:cNvGrpSpPr>
            <a:grpSpLocks/>
          </p:cNvGrpSpPr>
          <p:nvPr/>
        </p:nvGrpSpPr>
        <p:grpSpPr bwMode="auto">
          <a:xfrm>
            <a:off x="742951" y="2506664"/>
            <a:ext cx="3032125" cy="730250"/>
            <a:chOff x="468" y="1579"/>
            <a:chExt cx="1910" cy="460"/>
          </a:xfrm>
        </p:grpSpPr>
        <p:sp>
          <p:nvSpPr>
            <p:cNvPr id="140" name="Text Box 7"/>
            <p:cNvSpPr txBox="1">
              <a:spLocks noChangeArrowheads="1"/>
            </p:cNvSpPr>
            <p:nvPr/>
          </p:nvSpPr>
          <p:spPr bwMode="auto">
            <a:xfrm>
              <a:off x="468" y="1751"/>
              <a:ext cx="118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-56 23 43 </a:t>
              </a:r>
            </a:p>
          </p:txBody>
        </p:sp>
        <p:sp>
          <p:nvSpPr>
            <p:cNvPr id="141" name="Line 13"/>
            <p:cNvSpPr>
              <a:spLocks noChangeShapeType="1"/>
            </p:cNvSpPr>
            <p:nvPr/>
          </p:nvSpPr>
          <p:spPr bwMode="auto">
            <a:xfrm flipH="1">
              <a:off x="1380" y="1579"/>
              <a:ext cx="145" cy="1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Text Box 20"/>
            <p:cNvSpPr txBox="1">
              <a:spLocks noChangeArrowheads="1"/>
            </p:cNvSpPr>
            <p:nvPr/>
          </p:nvSpPr>
          <p:spPr bwMode="auto">
            <a:xfrm>
              <a:off x="1503" y="1748"/>
              <a:ext cx="875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-5 -3 </a:t>
              </a:r>
              <a:r>
                <a:rPr lang="en-US" dirty="0" smtClean="0"/>
                <a:t> 0</a:t>
              </a:r>
              <a:endParaRPr lang="en-US" dirty="0"/>
            </a:p>
          </p:txBody>
        </p:sp>
        <p:sp>
          <p:nvSpPr>
            <p:cNvPr id="143" name="Line 21"/>
            <p:cNvSpPr>
              <a:spLocks noChangeShapeType="1"/>
            </p:cNvSpPr>
            <p:nvPr/>
          </p:nvSpPr>
          <p:spPr bwMode="auto">
            <a:xfrm>
              <a:off x="1840" y="1604"/>
              <a:ext cx="145" cy="1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4" name="Group 69"/>
          <p:cNvGrpSpPr>
            <a:grpSpLocks/>
          </p:cNvGrpSpPr>
          <p:nvPr/>
        </p:nvGrpSpPr>
        <p:grpSpPr bwMode="auto">
          <a:xfrm>
            <a:off x="3049588" y="3117857"/>
            <a:ext cx="1258888" cy="619126"/>
            <a:chOff x="1921" y="1964"/>
            <a:chExt cx="793" cy="390"/>
          </a:xfrm>
        </p:grpSpPr>
        <p:sp>
          <p:nvSpPr>
            <p:cNvPr id="145" name="Line 27"/>
            <p:cNvSpPr>
              <a:spLocks noChangeShapeType="1"/>
            </p:cNvSpPr>
            <p:nvPr/>
          </p:nvSpPr>
          <p:spPr bwMode="auto">
            <a:xfrm flipH="1">
              <a:off x="1921" y="1964"/>
              <a:ext cx="97" cy="1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Text Box 28"/>
            <p:cNvSpPr txBox="1">
              <a:spLocks noChangeArrowheads="1"/>
            </p:cNvSpPr>
            <p:nvPr/>
          </p:nvSpPr>
          <p:spPr bwMode="auto">
            <a:xfrm>
              <a:off x="1970" y="2121"/>
              <a:ext cx="7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-3 </a:t>
              </a:r>
              <a:r>
                <a:rPr lang="en-US" dirty="0" smtClean="0"/>
                <a:t>  0</a:t>
              </a:r>
              <a:endParaRPr lang="en-US" dirty="0"/>
            </a:p>
          </p:txBody>
        </p:sp>
        <p:sp>
          <p:nvSpPr>
            <p:cNvPr id="147" name="Line 30"/>
            <p:cNvSpPr>
              <a:spLocks noChangeShapeType="1"/>
            </p:cNvSpPr>
            <p:nvPr/>
          </p:nvSpPr>
          <p:spPr bwMode="auto">
            <a:xfrm>
              <a:off x="2203" y="1988"/>
              <a:ext cx="217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8" name="Group 70"/>
          <p:cNvGrpSpPr>
            <a:grpSpLocks/>
          </p:cNvGrpSpPr>
          <p:nvPr/>
        </p:nvGrpSpPr>
        <p:grpSpPr bwMode="auto">
          <a:xfrm>
            <a:off x="2794000" y="3698879"/>
            <a:ext cx="1765299" cy="798513"/>
            <a:chOff x="1760" y="2330"/>
            <a:chExt cx="1112" cy="503"/>
          </a:xfrm>
        </p:grpSpPr>
        <p:sp>
          <p:nvSpPr>
            <p:cNvPr id="149" name="Text Box 31"/>
            <p:cNvSpPr txBox="1">
              <a:spLocks noChangeArrowheads="1"/>
            </p:cNvSpPr>
            <p:nvPr/>
          </p:nvSpPr>
          <p:spPr bwMode="auto">
            <a:xfrm>
              <a:off x="1760" y="2545"/>
              <a:ext cx="56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-3</a:t>
              </a:r>
            </a:p>
          </p:txBody>
        </p:sp>
        <p:sp>
          <p:nvSpPr>
            <p:cNvPr id="150" name="Text Box 32"/>
            <p:cNvSpPr txBox="1">
              <a:spLocks noChangeArrowheads="1"/>
            </p:cNvSpPr>
            <p:nvPr/>
          </p:nvSpPr>
          <p:spPr bwMode="auto">
            <a:xfrm>
              <a:off x="2372" y="2540"/>
              <a:ext cx="50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0</a:t>
              </a:r>
            </a:p>
          </p:txBody>
        </p:sp>
        <p:sp>
          <p:nvSpPr>
            <p:cNvPr id="151" name="Line 33"/>
            <p:cNvSpPr>
              <a:spLocks noChangeShapeType="1"/>
            </p:cNvSpPr>
            <p:nvPr/>
          </p:nvSpPr>
          <p:spPr bwMode="auto">
            <a:xfrm flipH="1">
              <a:off x="2269" y="2330"/>
              <a:ext cx="122" cy="21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Line 34"/>
            <p:cNvSpPr>
              <a:spLocks noChangeShapeType="1"/>
            </p:cNvSpPr>
            <p:nvPr/>
          </p:nvSpPr>
          <p:spPr bwMode="auto">
            <a:xfrm>
              <a:off x="2622" y="2330"/>
              <a:ext cx="113" cy="2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" name="Group 72"/>
          <p:cNvGrpSpPr>
            <a:grpSpLocks/>
          </p:cNvGrpSpPr>
          <p:nvPr/>
        </p:nvGrpSpPr>
        <p:grpSpPr bwMode="auto">
          <a:xfrm>
            <a:off x="4098040" y="3008830"/>
            <a:ext cx="2487613" cy="825501"/>
            <a:chOff x="2582" y="1882"/>
            <a:chExt cx="1567" cy="520"/>
          </a:xfrm>
        </p:grpSpPr>
        <p:sp>
          <p:nvSpPr>
            <p:cNvPr id="154" name="Text Box 38"/>
            <p:cNvSpPr txBox="1">
              <a:spLocks noChangeArrowheads="1"/>
            </p:cNvSpPr>
            <p:nvPr/>
          </p:nvSpPr>
          <p:spPr bwMode="auto">
            <a:xfrm>
              <a:off x="2582" y="2114"/>
              <a:ext cx="69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123</a:t>
              </a:r>
            </a:p>
          </p:txBody>
        </p:sp>
        <p:sp>
          <p:nvSpPr>
            <p:cNvPr id="155" name="Line 40"/>
            <p:cNvSpPr>
              <a:spLocks noChangeShapeType="1"/>
            </p:cNvSpPr>
            <p:nvPr/>
          </p:nvSpPr>
          <p:spPr bwMode="auto">
            <a:xfrm flipH="1">
              <a:off x="3122" y="1882"/>
              <a:ext cx="152" cy="2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Text Box 41"/>
            <p:cNvSpPr txBox="1">
              <a:spLocks noChangeArrowheads="1"/>
            </p:cNvSpPr>
            <p:nvPr/>
          </p:nvSpPr>
          <p:spPr bwMode="auto">
            <a:xfrm>
              <a:off x="3249" y="2108"/>
              <a:ext cx="90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-35 87</a:t>
              </a:r>
            </a:p>
          </p:txBody>
        </p:sp>
      </p:grpSp>
      <p:sp>
        <p:nvSpPr>
          <p:cNvPr id="157" name="Line 43"/>
          <p:cNvSpPr>
            <a:spLocks noChangeShapeType="1"/>
          </p:cNvSpPr>
          <p:nvPr/>
        </p:nvSpPr>
        <p:spPr bwMode="auto">
          <a:xfrm>
            <a:off x="5646738" y="3006725"/>
            <a:ext cx="380115" cy="37458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8" name="Group 73"/>
          <p:cNvGrpSpPr>
            <a:grpSpLocks/>
          </p:cNvGrpSpPr>
          <p:nvPr/>
        </p:nvGrpSpPr>
        <p:grpSpPr bwMode="auto">
          <a:xfrm>
            <a:off x="4978400" y="3669506"/>
            <a:ext cx="1879600" cy="795338"/>
            <a:chOff x="3116" y="2080"/>
            <a:chExt cx="1184" cy="501"/>
          </a:xfrm>
        </p:grpSpPr>
        <p:sp>
          <p:nvSpPr>
            <p:cNvPr id="159" name="Text Box 44"/>
            <p:cNvSpPr txBox="1">
              <a:spLocks noChangeArrowheads="1"/>
            </p:cNvSpPr>
            <p:nvPr/>
          </p:nvSpPr>
          <p:spPr bwMode="auto">
            <a:xfrm>
              <a:off x="3116" y="2293"/>
              <a:ext cx="6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-35</a:t>
              </a:r>
            </a:p>
          </p:txBody>
        </p:sp>
        <p:sp>
          <p:nvSpPr>
            <p:cNvPr id="160" name="Line 46"/>
            <p:cNvSpPr>
              <a:spLocks noChangeShapeType="1"/>
            </p:cNvSpPr>
            <p:nvPr/>
          </p:nvSpPr>
          <p:spPr bwMode="auto">
            <a:xfrm flipH="1">
              <a:off x="3658" y="2080"/>
              <a:ext cx="97" cy="24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Text Box 47"/>
            <p:cNvSpPr txBox="1">
              <a:spLocks noChangeArrowheads="1"/>
            </p:cNvSpPr>
            <p:nvPr/>
          </p:nvSpPr>
          <p:spPr bwMode="auto">
            <a:xfrm>
              <a:off x="3704" y="2292"/>
              <a:ext cx="59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87</a:t>
              </a:r>
            </a:p>
          </p:txBody>
        </p:sp>
      </p:grpSp>
      <p:grpSp>
        <p:nvGrpSpPr>
          <p:cNvPr id="163" name="Group 71"/>
          <p:cNvGrpSpPr>
            <a:grpSpLocks/>
          </p:cNvGrpSpPr>
          <p:nvPr/>
        </p:nvGrpSpPr>
        <p:grpSpPr bwMode="auto">
          <a:xfrm>
            <a:off x="4303714" y="2392365"/>
            <a:ext cx="3640138" cy="763588"/>
            <a:chOff x="2711" y="1507"/>
            <a:chExt cx="2293" cy="481"/>
          </a:xfrm>
        </p:grpSpPr>
        <p:sp>
          <p:nvSpPr>
            <p:cNvPr id="164" name="Text Box 35"/>
            <p:cNvSpPr txBox="1">
              <a:spLocks noChangeArrowheads="1"/>
            </p:cNvSpPr>
            <p:nvPr/>
          </p:nvSpPr>
          <p:spPr bwMode="auto">
            <a:xfrm>
              <a:off x="2711" y="1700"/>
              <a:ext cx="128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123 -35 87 </a:t>
              </a:r>
            </a:p>
          </p:txBody>
        </p:sp>
        <p:sp>
          <p:nvSpPr>
            <p:cNvPr id="165" name="Line 37"/>
            <p:cNvSpPr>
              <a:spLocks noChangeShapeType="1"/>
            </p:cNvSpPr>
            <p:nvPr/>
          </p:nvSpPr>
          <p:spPr bwMode="auto">
            <a:xfrm flipH="1">
              <a:off x="3582" y="1507"/>
              <a:ext cx="169" cy="2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Text Box 49"/>
            <p:cNvSpPr txBox="1">
              <a:spLocks noChangeArrowheads="1"/>
            </p:cNvSpPr>
            <p:nvPr/>
          </p:nvSpPr>
          <p:spPr bwMode="auto">
            <a:xfrm>
              <a:off x="3928" y="1692"/>
              <a:ext cx="107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56 75 80</a:t>
              </a:r>
            </a:p>
          </p:txBody>
        </p:sp>
        <p:sp>
          <p:nvSpPr>
            <p:cNvPr id="167" name="Line 50"/>
            <p:cNvSpPr>
              <a:spLocks noChangeShapeType="1"/>
            </p:cNvSpPr>
            <p:nvPr/>
          </p:nvSpPr>
          <p:spPr bwMode="auto">
            <a:xfrm>
              <a:off x="4114" y="1507"/>
              <a:ext cx="346" cy="1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9" name="Group 74"/>
          <p:cNvGrpSpPr>
            <a:grpSpLocks/>
          </p:cNvGrpSpPr>
          <p:nvPr/>
        </p:nvGrpSpPr>
        <p:grpSpPr bwMode="auto">
          <a:xfrm>
            <a:off x="6157917" y="3316294"/>
            <a:ext cx="2370139" cy="479426"/>
            <a:chOff x="3879" y="2089"/>
            <a:chExt cx="1493" cy="302"/>
          </a:xfrm>
        </p:grpSpPr>
        <p:sp>
          <p:nvSpPr>
            <p:cNvPr id="170" name="Text Box 51"/>
            <p:cNvSpPr txBox="1">
              <a:spLocks noChangeArrowheads="1"/>
            </p:cNvSpPr>
            <p:nvPr/>
          </p:nvSpPr>
          <p:spPr bwMode="auto">
            <a:xfrm>
              <a:off x="3879" y="2103"/>
              <a:ext cx="59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56</a:t>
              </a:r>
            </a:p>
          </p:txBody>
        </p:sp>
        <p:sp>
          <p:nvSpPr>
            <p:cNvPr id="171" name="Text Box 53"/>
            <p:cNvSpPr txBox="1">
              <a:spLocks noChangeArrowheads="1"/>
            </p:cNvSpPr>
            <p:nvPr/>
          </p:nvSpPr>
          <p:spPr bwMode="auto">
            <a:xfrm>
              <a:off x="4536" y="2089"/>
              <a:ext cx="83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75 80</a:t>
              </a:r>
            </a:p>
          </p:txBody>
        </p:sp>
      </p:grpSp>
      <p:grpSp>
        <p:nvGrpSpPr>
          <p:cNvPr id="173" name="Group 75"/>
          <p:cNvGrpSpPr>
            <a:grpSpLocks/>
          </p:cNvGrpSpPr>
          <p:nvPr/>
        </p:nvGrpSpPr>
        <p:grpSpPr bwMode="auto">
          <a:xfrm>
            <a:off x="7158038" y="3644901"/>
            <a:ext cx="1579562" cy="811213"/>
            <a:chOff x="4509" y="2296"/>
            <a:chExt cx="995" cy="511"/>
          </a:xfrm>
        </p:grpSpPr>
        <p:sp>
          <p:nvSpPr>
            <p:cNvPr id="174" name="Text Box 55"/>
            <p:cNvSpPr txBox="1">
              <a:spLocks noChangeArrowheads="1"/>
            </p:cNvSpPr>
            <p:nvPr/>
          </p:nvSpPr>
          <p:spPr bwMode="auto">
            <a:xfrm>
              <a:off x="4509" y="2514"/>
              <a:ext cx="59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75</a:t>
              </a:r>
            </a:p>
          </p:txBody>
        </p:sp>
        <p:sp>
          <p:nvSpPr>
            <p:cNvPr id="175" name="Line 56"/>
            <p:cNvSpPr>
              <a:spLocks noChangeShapeType="1"/>
            </p:cNvSpPr>
            <p:nvPr/>
          </p:nvSpPr>
          <p:spPr bwMode="auto">
            <a:xfrm flipH="1">
              <a:off x="4954" y="2296"/>
              <a:ext cx="59" cy="2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Text Box 57"/>
            <p:cNvSpPr txBox="1">
              <a:spLocks noChangeArrowheads="1"/>
            </p:cNvSpPr>
            <p:nvPr/>
          </p:nvSpPr>
          <p:spPr bwMode="auto">
            <a:xfrm>
              <a:off x="4908" y="2519"/>
              <a:ext cx="59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indent="-285750"/>
              <a:r>
                <a:rPr lang="en-US" dirty="0"/>
                <a:t>80</a:t>
              </a:r>
            </a:p>
          </p:txBody>
        </p:sp>
        <p:sp>
          <p:nvSpPr>
            <p:cNvPr id="177" name="Line 58"/>
            <p:cNvSpPr>
              <a:spLocks noChangeShapeType="1"/>
            </p:cNvSpPr>
            <p:nvPr/>
          </p:nvSpPr>
          <p:spPr bwMode="auto">
            <a:xfrm>
              <a:off x="5148" y="2302"/>
              <a:ext cx="136" cy="2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9" name="Text Box 31"/>
          <p:cNvSpPr txBox="1">
            <a:spLocks noChangeArrowheads="1"/>
          </p:cNvSpPr>
          <p:nvPr/>
        </p:nvSpPr>
        <p:spPr bwMode="auto">
          <a:xfrm>
            <a:off x="2303592" y="3381307"/>
            <a:ext cx="85311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/>
            <a:r>
              <a:rPr lang="en-US" dirty="0" smtClean="0"/>
              <a:t>-5</a:t>
            </a:r>
            <a:endParaRPr lang="en-US" dirty="0"/>
          </a:p>
        </p:txBody>
      </p:sp>
      <p:sp>
        <p:nvSpPr>
          <p:cNvPr id="180" name="Line 43"/>
          <p:cNvSpPr>
            <a:spLocks noChangeShapeType="1"/>
          </p:cNvSpPr>
          <p:nvPr/>
        </p:nvSpPr>
        <p:spPr bwMode="auto">
          <a:xfrm>
            <a:off x="7484365" y="3008829"/>
            <a:ext cx="380115" cy="32330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Line 40"/>
          <p:cNvSpPr>
            <a:spLocks noChangeShapeType="1"/>
          </p:cNvSpPr>
          <p:nvPr/>
        </p:nvSpPr>
        <p:spPr bwMode="auto">
          <a:xfrm flipH="1">
            <a:off x="6945540" y="3008830"/>
            <a:ext cx="212498" cy="33286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Line 43"/>
          <p:cNvSpPr>
            <a:spLocks noChangeShapeType="1"/>
          </p:cNvSpPr>
          <p:nvPr/>
        </p:nvSpPr>
        <p:spPr bwMode="auto">
          <a:xfrm>
            <a:off x="6179253" y="3658462"/>
            <a:ext cx="380115" cy="37458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Text Box 76"/>
          <p:cNvSpPr txBox="1">
            <a:spLocks noChangeArrowheads="1"/>
          </p:cNvSpPr>
          <p:nvPr/>
        </p:nvSpPr>
        <p:spPr bwMode="auto">
          <a:xfrm>
            <a:off x="4014790" y="5517232"/>
            <a:ext cx="3611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B808BC"/>
                </a:solidFill>
              </a:rPr>
              <a:t>Worst Case: O(n.log(n))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878119" y="5541846"/>
            <a:ext cx="288369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Space Complexity??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61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57" grpId="0" animBg="1"/>
      <p:bldP spid="179" grpId="0"/>
      <p:bldP spid="180" grpId="0" animBg="1"/>
      <p:bldP spid="181" grpId="0" animBg="1"/>
      <p:bldP spid="182" grpId="0" animBg="1"/>
      <p:bldP spid="183" grpId="0"/>
      <p:bldP spid="18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Merge Sort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Complexity analysis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66</a:t>
            </a:fld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268309" y="980727"/>
                <a:ext cx="8622704" cy="49685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Time Complexity:</a:t>
                </a:r>
                <a:endParaRPr lang="en-IN" sz="2400" b="1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1" kern="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d>
                      <m:d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IN" sz="2400" b="0" i="0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𝐷</m:t>
                    </m:r>
                    <m:d>
                      <m:dPr>
                        <m:ctrlPr>
                          <a:rPr lang="en-IN" sz="240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IN" sz="2400" b="0" i="0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d>
                      <m:dPr>
                        <m:ctrlPr>
                          <a:rPr lang="en-IN" sz="240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IN" sz="2400" i="1" kern="0" smtClean="0">
                                <a:solidFill>
                                  <a:srgbClr val="B808B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sz="2400" i="1" kern="0" smtClean="0">
                                    <a:solidFill>
                                      <a:srgbClr val="B808BC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400" b="0" i="1" kern="0" smtClean="0">
                                    <a:solidFill>
                                      <a:srgbClr val="B808BC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IN" sz="2400" b="0" i="1" kern="0" smtClean="0">
                                    <a:solidFill>
                                      <a:srgbClr val="B808BC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d>
                      <m:dPr>
                        <m:ctrlPr>
                          <a:rPr lang="en-IN" sz="240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IN" sz="2400" i="1" kern="0" smtClean="0">
                                <a:solidFill>
                                  <a:srgbClr val="B808B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sz="2400" i="1" kern="0" smtClean="0">
                                    <a:solidFill>
                                      <a:srgbClr val="B808BC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400" b="0" i="1" kern="0" smtClean="0">
                                    <a:solidFill>
                                      <a:srgbClr val="B808BC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IN" sz="2400" b="0" i="1" kern="0" smtClean="0">
                                    <a:solidFill>
                                      <a:srgbClr val="B808BC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𝐶</m:t>
                    </m:r>
                    <m:d>
                      <m:dPr>
                        <m:ctrlPr>
                          <a:rPr lang="en-IN" sz="240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       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𝑖𝑓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&gt;1</m:t>
                    </m:r>
                  </m:oMath>
                </a14:m>
                <a:endParaRPr lang="en-IN" sz="2400" b="0" kern="0" dirty="0" smtClean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b="0" kern="0" dirty="0" smtClean="0">
                    <a:solidFill>
                      <a:srgbClr val="B808BC"/>
                    </a:solidFill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d>
                      <m:d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                                                                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𝑖𝑓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=1</m:t>
                    </m:r>
                  </m:oMath>
                </a14:m>
                <a:endParaRPr lang="en-IN" sz="2400" b="0" kern="0" dirty="0" smtClean="0">
                  <a:solidFill>
                    <a:srgbClr val="B808BC"/>
                  </a:solidFill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800" b="0" kern="0" dirty="0" smtClean="0">
                  <a:solidFill>
                    <a:srgbClr val="B808BC"/>
                  </a:solidFill>
                  <a:cs typeface="Times New Roman" pitchFamily="18" charset="0"/>
                </a:endParaRPr>
              </a:p>
              <a:p>
                <a:pPr lvl="0" algn="just"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IN" sz="2400" kern="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For simplicity of </a:t>
                </a:r>
                <a:r>
                  <a:rPr lang="en-IN" sz="2400" kern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calculation</a:t>
                </a: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r>
                  <a:rPr lang="en-IN" sz="2400" kern="0" dirty="0" smtClean="0">
                    <a:solidFill>
                      <a:srgbClr val="B808BC"/>
                    </a:solidFill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IN" sz="2400" i="1" kern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d>
                      <m:dPr>
                        <m:ctrlPr>
                          <a:rPr lang="en-IN" sz="24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IN" sz="2400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sz="2400" i="1" ker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400" i="1" ker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IN" sz="2400" i="1" ker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IN" sz="2400" b="0" i="1" kern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IN" sz="2400" b="0" i="1" kern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d>
                      <m:dPr>
                        <m:ctrlPr>
                          <a:rPr lang="en-IN" sz="24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IN" sz="2400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sz="2400" i="1" ker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400" i="1" ker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IN" sz="2400" i="1" ker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IN" sz="2400" b="0" i="1" kern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IN" sz="2400" b="0" i="1" kern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d>
                      <m:dPr>
                        <m:ctrlPr>
                          <a:rPr lang="en-IN" sz="2400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400" b="0" i="1" kern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IN" sz="2400" b="0" i="1" kern="0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IN" sz="2400" b="0" i="1" kern="0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IN" sz="2400" kern="0" dirty="0">
                  <a:solidFill>
                    <a:srgbClr val="002060"/>
                  </a:solidFill>
                  <a:latin typeface="Cambria" pitchFamily="18" charset="0"/>
                  <a:cs typeface="Times New Roman" pitchFamily="18" charset="0"/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:r>
                  <a:rPr lang="en-IN" sz="2400" b="0" kern="0" dirty="0" smtClean="0">
                    <a:solidFill>
                      <a:srgbClr val="B808BC"/>
                    </a:solidFill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  </m:t>
                    </m:r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d>
                      <m:d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IN" sz="2400" i="1" ker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IN" sz="2400" i="1" ker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                                                                </m:t>
                    </m:r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𝑖𝑓</m:t>
                    </m:r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IN" sz="2400" i="1" ker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=1</m:t>
                    </m:r>
                  </m:oMath>
                </a14:m>
                <a:endParaRPr lang="en-IN" sz="2400" kern="0" dirty="0" smtClean="0">
                  <a:solidFill>
                    <a:srgbClr val="B808BC"/>
                  </a:solidFill>
                  <a:cs typeface="Times New Roman" pitchFamily="18" charset="0"/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:r>
                  <a:rPr lang="en-IN" sz="2400" b="0" kern="0" dirty="0" smtClean="0">
                    <a:solidFill>
                      <a:srgbClr val="B808BC"/>
                    </a:solidFill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d>
                      <m:d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+2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d>
                      <m:d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400" b="0" i="1" kern="0" smtClean="0">
                                <a:solidFill>
                                  <a:srgbClr val="B808BC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IN" sz="2400" b="0" i="1" kern="0" smtClean="0">
                                <a:solidFill>
                                  <a:srgbClr val="B808B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IN" sz="2400" b="0" i="1" kern="0" smtClean="0">
                                <a:solidFill>
                                  <a:srgbClr val="B808B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d>
                      <m:d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e>
                    </m:d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                          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𝑖𝑓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&gt;1</m:t>
                    </m:r>
                  </m:oMath>
                </a14:m>
                <a:endParaRPr lang="en-IN" sz="2400" b="0" kern="0" dirty="0" smtClean="0">
                  <a:solidFill>
                    <a:srgbClr val="B808BC"/>
                  </a:solidFill>
                  <a:cs typeface="Times New Roman" pitchFamily="18" charset="0"/>
                </a:endParaRPr>
              </a:p>
              <a:p>
                <a:pPr marL="0" indent="0" algn="just">
                  <a:buClr>
                    <a:srgbClr val="C00000"/>
                  </a:buClr>
                  <a:buNone/>
                </a:pPr>
                <a:r>
                  <a:rPr lang="en-IN" sz="2400" b="0" kern="0" dirty="0" smtClean="0">
                    <a:solidFill>
                      <a:srgbClr val="B808BC"/>
                    </a:solidFill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  <m:d>
                      <m:d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b>
                      <m:sSub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𝑛</m:t>
                    </m:r>
                    <m:sSub>
                      <m:sSub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𝑛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d>
                      <m:d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kern="0" smtClean="0">
                                <a:solidFill>
                                  <a:srgbClr val="B808BC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kern="0" smtClean="0">
                                <a:solidFill>
                                  <a:srgbClr val="B808BC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IN" sz="2400" b="0" i="1" kern="0" smtClean="0">
                                <a:solidFill>
                                  <a:srgbClr val="B808BC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−1</m:t>
                        </m:r>
                      </m:e>
                    </m:d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      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𝐴𝑠𝑠𝑢𝑚𝑖𝑛𝑔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𝑛</m:t>
                    </m:r>
                    <m:r>
                      <a:rPr lang="en-IN" sz="2400" b="0" i="1" kern="0" smtClean="0">
                        <a:solidFill>
                          <a:srgbClr val="B808BC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a:rPr lang="en-IN" sz="2400" b="0" i="1" kern="0" smtClean="0">
                            <a:solidFill>
                              <a:srgbClr val="B808BC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IN" sz="2400" kern="0" dirty="0">
                  <a:solidFill>
                    <a:srgbClr val="B808BC"/>
                  </a:solidFill>
                  <a:cs typeface="Times New Roman" pitchFamily="18" charset="0"/>
                </a:endParaRPr>
              </a:p>
              <a:p>
                <a:pPr marL="0" lvl="0" indent="0" algn="just">
                  <a:buClr>
                    <a:srgbClr val="C00000"/>
                  </a:buClr>
                  <a:buNone/>
                </a:pPr>
                <a:endParaRPr lang="en-IN" sz="2400" kern="0" dirty="0">
                  <a:solidFill>
                    <a:srgbClr val="B808B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309" y="980727"/>
                <a:ext cx="8622704" cy="4968553"/>
              </a:xfrm>
              <a:prstGeom prst="rect">
                <a:avLst/>
              </a:prstGeom>
              <a:blipFill rotWithShape="1">
                <a:blip r:embed="rId3"/>
                <a:stretch>
                  <a:fillRect l="-1061" t="-9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853880" y="2636912"/>
            <a:ext cx="4038600" cy="4525963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4512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Quick Sort vs. Merge Sort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67</a:t>
            </a:fld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6126" y="1052736"/>
            <a:ext cx="862417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>
                <a:solidFill>
                  <a:srgbClr val="B808BC"/>
                </a:solidFill>
                <a:latin typeface="Times New Roman" pitchFamily="18" charset="0"/>
                <a:cs typeface="Times New Roman" pitchFamily="18" charset="0"/>
              </a:rPr>
              <a:t>Quick sort </a:t>
            </a:r>
          </a:p>
          <a:p>
            <a:pPr lvl="2" algn="just">
              <a:lnSpc>
                <a:spcPct val="90000"/>
              </a:lnSpc>
              <a:buClr>
                <a:srgbClr val="C00000"/>
              </a:buClr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hard division, easy combination</a:t>
            </a:r>
          </a:p>
          <a:p>
            <a:pPr lvl="2" algn="just">
              <a:lnSpc>
                <a:spcPct val="90000"/>
              </a:lnSpc>
              <a:buClr>
                <a:srgbClr val="C00000"/>
              </a:buClr>
            </a:pPr>
            <a:endParaRPr lang="en-US" sz="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>
              <a:lnSpc>
                <a:spcPct val="90000"/>
              </a:lnSpc>
              <a:buClr>
                <a:srgbClr val="C00000"/>
              </a:buClr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partition in the divide step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the divide-and-conquer framework</a:t>
            </a:r>
          </a:p>
          <a:p>
            <a:pPr lvl="2" algn="just">
              <a:lnSpc>
                <a:spcPct val="90000"/>
              </a:lnSpc>
              <a:buClr>
                <a:srgbClr val="C00000"/>
              </a:buClr>
            </a:pPr>
            <a:endParaRPr lang="en-US" sz="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>
              <a:lnSpc>
                <a:spcPct val="90000"/>
              </a:lnSpc>
              <a:buClr>
                <a:srgbClr val="C00000"/>
              </a:buClr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hence combine step does nothing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 algn="just">
              <a:lnSpc>
                <a:spcPct val="90000"/>
              </a:lnSpc>
            </a:pPr>
            <a:endParaRPr lang="en-US" sz="10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800" b="1" dirty="0">
                <a:solidFill>
                  <a:srgbClr val="B808BC"/>
                </a:solidFill>
                <a:latin typeface="Times New Roman" pitchFamily="18" charset="0"/>
                <a:cs typeface="Times New Roman" pitchFamily="18" charset="0"/>
              </a:rPr>
              <a:t>Merge sort</a:t>
            </a:r>
            <a:r>
              <a:rPr lang="en-US" sz="3600" b="1" dirty="0">
                <a:solidFill>
                  <a:srgbClr val="B808B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 algn="just">
              <a:lnSpc>
                <a:spcPct val="9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easy division, hard combination</a:t>
            </a:r>
          </a:p>
          <a:p>
            <a:pPr lvl="2" algn="just">
              <a:lnSpc>
                <a:spcPct val="90000"/>
              </a:lnSpc>
            </a:pPr>
            <a:endParaRPr lang="en-US" sz="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merge in the combine step</a:t>
            </a:r>
          </a:p>
          <a:p>
            <a:pPr lvl="2" algn="just">
              <a:lnSpc>
                <a:spcPct val="90000"/>
              </a:lnSpc>
            </a:pPr>
            <a:endParaRPr lang="en-US" sz="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divide step in this framework does one simple calculation only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853880" y="2636912"/>
            <a:ext cx="4038600" cy="4525963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0702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93610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Quick Sort vs. Merge Sort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68</a:t>
            </a:fld>
            <a:endParaRPr lang="en-IN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6126" y="1052736"/>
            <a:ext cx="862417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Both the algorithms divide the problem into two sub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problems.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en-US" b="1" dirty="0">
                <a:solidFill>
                  <a:srgbClr val="B808BC"/>
                </a:solidFill>
                <a:latin typeface="Times New Roman" pitchFamily="18" charset="0"/>
                <a:cs typeface="Times New Roman" pitchFamily="18" charset="0"/>
              </a:rPr>
              <a:t>Merge sort: </a:t>
            </a:r>
          </a:p>
          <a:p>
            <a:pPr lvl="3"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two sub problems are of almost equal size always. </a:t>
            </a:r>
          </a:p>
          <a:p>
            <a:pPr lvl="3" algn="just"/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en-US" b="1" dirty="0">
                <a:solidFill>
                  <a:srgbClr val="B808BC"/>
                </a:solidFill>
                <a:latin typeface="Times New Roman" pitchFamily="18" charset="0"/>
                <a:cs typeface="Times New Roman" pitchFamily="18" charset="0"/>
              </a:rPr>
              <a:t>Quick sort: </a:t>
            </a:r>
          </a:p>
          <a:p>
            <a:pPr lvl="3"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 equal sub division is not guaranteed. </a:t>
            </a:r>
          </a:p>
          <a:p>
            <a:pPr lvl="3" algn="just"/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Clr>
                <a:srgbClr val="C00000"/>
              </a:buClr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difference between the two sorting methods appears as the deciding factor of their run time performances.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853880" y="2636912"/>
            <a:ext cx="4038600" cy="4525963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2656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67544" y="3064400"/>
            <a:ext cx="8229600" cy="93610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altLang="zh-CN" sz="6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Any question?</a:t>
            </a:r>
          </a:p>
          <a:p>
            <a:pPr marL="0" indent="0" algn="ctr">
              <a:buNone/>
            </a:pPr>
            <a:endParaRPr lang="en-US" altLang="zh-CN" sz="2000" dirty="0">
              <a:solidFill>
                <a:srgbClr val="FF00FF"/>
              </a:solidFill>
              <a:ea typeface="宋体" pitchFamily="2" charset="-122"/>
            </a:endParaRPr>
          </a:p>
          <a:p>
            <a:pPr marL="0" indent="0">
              <a:buNone/>
            </a:pPr>
            <a:endParaRPr lang="en-IN" altLang="zh-CN" sz="2000" dirty="0" smtClean="0">
              <a:solidFill>
                <a:srgbClr val="FF00FF"/>
              </a:solidFill>
              <a:ea typeface="宋体" pitchFamily="2" charset="-12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69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359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Sorting by Comparison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7</a:t>
            </a:fld>
            <a:endParaRPr lang="en-IN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7544" y="112474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09600" marR="0" lvl="0" indent="-6096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Basic operation involved in this type of sorting technique is comparison. A data item is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compared with other items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in the list of items in order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 find its place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in the sorted list. </a:t>
            </a:r>
          </a:p>
          <a:p>
            <a:pPr marL="609600" marR="0" lvl="0" indent="-6096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2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Insertion</a:t>
            </a:r>
          </a:p>
          <a:p>
            <a:pPr marR="0" lvl="3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2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Selection</a:t>
            </a:r>
          </a:p>
          <a:p>
            <a:pPr marR="0" lvl="3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2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Exchange</a:t>
            </a:r>
          </a:p>
          <a:p>
            <a:pPr marR="0" lvl="3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2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Enumeration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5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Sorting by Comparison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8</a:t>
            </a:fld>
            <a:endParaRPr lang="en-IN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95104" y="980728"/>
            <a:ext cx="82296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2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Sorting by comparison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Insertion:</a:t>
            </a:r>
          </a:p>
          <a:p>
            <a:pPr marL="0" marR="0" lvl="2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lvl="2" indent="-34290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From a given list of items, one item is considered at a time. The item chosen is then inserted into an appropriate position relative to the previously sorted items. The item can be inserted into the same list or to a different list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2" indent="0" algn="just">
              <a:buClr>
                <a:srgbClr val="C00000"/>
              </a:buClr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e.g.: Insertion sort</a:t>
            </a:r>
          </a:p>
          <a:p>
            <a:pPr marL="0" lvl="2" indent="0" algn="just">
              <a:buClr>
                <a:srgbClr val="C00000"/>
              </a:buClr>
              <a:buNone/>
            </a:pPr>
            <a:endParaRPr lang="en-US" sz="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 indent="0" algn="just">
              <a:buClr>
                <a:srgbClr val="C00000"/>
              </a:buClr>
              <a:buNone/>
              <a:defRPr/>
            </a:pPr>
            <a:r>
              <a:rPr lang="en-US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Sorting by comparison – Selection:</a:t>
            </a:r>
          </a:p>
          <a:p>
            <a:pPr marL="0" lvl="2" indent="0" algn="just">
              <a:buClr>
                <a:srgbClr val="C00000"/>
              </a:buClr>
              <a:buNone/>
              <a:defRPr/>
            </a:pPr>
            <a:endParaRPr lang="en-US" sz="10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2" indent="-34290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en-I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First the smallest (or largest) item is located and it is separated from the rest; then the next smallest (or next largest) is selected and so on until all item are separated. </a:t>
            </a:r>
          </a:p>
          <a:p>
            <a:pPr marL="0" lvl="2" indent="0" algn="just">
              <a:buClr>
                <a:srgbClr val="C00000"/>
              </a:buClr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.: Selection sort, Heap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sort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 indent="0" algn="just">
              <a:buClr>
                <a:srgbClr val="C00000"/>
              </a:buClr>
              <a:buNone/>
            </a:pP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 indent="0" algn="just">
              <a:buClr>
                <a:srgbClr val="C00000"/>
              </a:buClr>
              <a:buNone/>
            </a:pPr>
            <a:endParaRPr lang="en-US" sz="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3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3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Sorting by Comparison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KCS-503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pPr/>
              <a:t>9</a:t>
            </a:fld>
            <a:endParaRPr lang="en-IN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67544" y="1196752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0" marR="0" lvl="2" indent="0" algn="just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95104" y="980728"/>
            <a:ext cx="82296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2" indent="0" algn="just">
              <a:buClr>
                <a:srgbClr val="C00000"/>
              </a:buClr>
              <a:buNone/>
              <a:defRPr/>
            </a:pPr>
            <a:r>
              <a:rPr lang="en-US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Sorting by comparison – Exchange:</a:t>
            </a:r>
          </a:p>
          <a:p>
            <a:pPr marL="0" lvl="2" indent="0" algn="just">
              <a:buClr>
                <a:srgbClr val="C00000"/>
              </a:buClr>
              <a:buNone/>
              <a:defRPr/>
            </a:pPr>
            <a:endParaRPr lang="en-US" sz="10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2" indent="-34290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en-I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 two items are found to be out of order, they are interchanged. The process is repeated until no more exchange is required. </a:t>
            </a:r>
          </a:p>
          <a:p>
            <a:pPr marL="0" lvl="2" indent="0" algn="just">
              <a:buClr>
                <a:srgbClr val="C00000"/>
              </a:buClr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.: Bubble sort, Shell Sort, Quick Sort</a:t>
            </a:r>
          </a:p>
          <a:p>
            <a:pPr marL="0" lvl="2" indent="0" algn="just">
              <a:buClr>
                <a:srgbClr val="C00000"/>
              </a:buClr>
              <a:buNone/>
            </a:pPr>
            <a:endParaRPr lang="en-US" sz="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 indent="0" algn="just">
              <a:buClr>
                <a:srgbClr val="C00000"/>
              </a:buClr>
              <a:buNone/>
              <a:defRPr/>
            </a:pPr>
            <a:r>
              <a:rPr lang="en-US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Sorting </a:t>
            </a:r>
            <a:r>
              <a:rPr lang="en-US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 comparison – Enumeration:</a:t>
            </a:r>
          </a:p>
          <a:p>
            <a:pPr marL="0" lvl="2" indent="0" algn="just">
              <a:buClr>
                <a:srgbClr val="C00000"/>
              </a:buClr>
              <a:buNone/>
              <a:defRPr/>
            </a:pPr>
            <a:endParaRPr lang="en-US" sz="8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2" indent="-34290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en-I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Two or more input lists are </a:t>
            </a:r>
            <a:r>
              <a:rPr lang="en-I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merged</a:t>
            </a:r>
            <a:r>
              <a:rPr lang="en-I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into an output list and while merging the </a:t>
            </a:r>
            <a:r>
              <a:rPr lang="en-I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items, an </a:t>
            </a:r>
            <a:r>
              <a:rPr lang="en-I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input list </a:t>
            </a:r>
            <a:r>
              <a:rPr lang="en-I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chosen </a:t>
            </a:r>
            <a:r>
              <a:rPr lang="en-I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following the required sorting order. </a:t>
            </a:r>
            <a:endParaRPr lang="en-IN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 indent="0" algn="just">
              <a:buClr>
                <a:srgbClr val="C00000"/>
              </a:buClr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Merge sort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3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9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11357</TotalTime>
  <Words>2955</Words>
  <Application>Microsoft Office PowerPoint</Application>
  <PresentationFormat>On-screen Show (4:3)</PresentationFormat>
  <Paragraphs>1058</Paragraphs>
  <Slides>69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Slipstream</vt:lpstr>
      <vt:lpstr>Sorting Algorithms</vt:lpstr>
      <vt:lpstr>Sorting – The Task</vt:lpstr>
      <vt:lpstr>Sorting – Example</vt:lpstr>
      <vt:lpstr>Sorting Problem</vt:lpstr>
      <vt:lpstr>Issues in Sorting</vt:lpstr>
      <vt:lpstr>Sorting Algorithms</vt:lpstr>
      <vt:lpstr>Sorting by Comparison</vt:lpstr>
      <vt:lpstr>Sorting by Comparison</vt:lpstr>
      <vt:lpstr>Sorting by Comparison</vt:lpstr>
      <vt:lpstr>Sorting by Distribution</vt:lpstr>
      <vt:lpstr>Insertion Sort</vt:lpstr>
      <vt:lpstr>Insertion Sort</vt:lpstr>
      <vt:lpstr>Insertion Sort</vt:lpstr>
      <vt:lpstr>Insertion Sort</vt:lpstr>
      <vt:lpstr>Insertion Sort - Example</vt:lpstr>
      <vt:lpstr>Insertion Sort: Complexity Analysis</vt:lpstr>
      <vt:lpstr>Insertion Sort: Complexity analysis</vt:lpstr>
      <vt:lpstr>Insertion Sort: Complexity analysis</vt:lpstr>
      <vt:lpstr>Insertion Sort: Complexity analysis</vt:lpstr>
      <vt:lpstr>Insertion Sort: Complexity analysis</vt:lpstr>
      <vt:lpstr>Insertion Sort: Summary of Complexity Analysis</vt:lpstr>
      <vt:lpstr>Selection Sort</vt:lpstr>
      <vt:lpstr>Selection Sort</vt:lpstr>
      <vt:lpstr>Selection Sort</vt:lpstr>
      <vt:lpstr>Selection Sort</vt:lpstr>
      <vt:lpstr>Selection Sort - Example</vt:lpstr>
      <vt:lpstr>Selection Sort: Complexity Analysis</vt:lpstr>
      <vt:lpstr>Selection Sort: Complexity Analysis</vt:lpstr>
      <vt:lpstr>Selection Sort: Complexity Analysis</vt:lpstr>
      <vt:lpstr>Selection Sort: Summary of Complexity analysis</vt:lpstr>
      <vt:lpstr>Bubble Sort</vt:lpstr>
      <vt:lpstr>Bubble Sort</vt:lpstr>
      <vt:lpstr>Bubble Sort</vt:lpstr>
      <vt:lpstr>Bubble Sort - Example</vt:lpstr>
      <vt:lpstr>Bubble Sort - Example</vt:lpstr>
      <vt:lpstr>Bubble Sort</vt:lpstr>
      <vt:lpstr>Bubble Sort</vt:lpstr>
      <vt:lpstr>Bubble Sort: Complexity analysis</vt:lpstr>
      <vt:lpstr>Bubble Sort: Complexity analysis</vt:lpstr>
      <vt:lpstr>Bubble Sort: Complexity analysis</vt:lpstr>
      <vt:lpstr>Bubble Sort: Complexity analysis</vt:lpstr>
      <vt:lpstr>Bubble Sort: Summary of Complexity analysis</vt:lpstr>
      <vt:lpstr>Bubble Sort</vt:lpstr>
      <vt:lpstr>Bubble Sort</vt:lpstr>
      <vt:lpstr>Efficient Sorting algorithms</vt:lpstr>
      <vt:lpstr>Quick Sort</vt:lpstr>
      <vt:lpstr>Quick Sort – How it Works?</vt:lpstr>
      <vt:lpstr>Quick Sort Partitioning</vt:lpstr>
      <vt:lpstr>Quick Sort</vt:lpstr>
      <vt:lpstr>Quick Sort</vt:lpstr>
      <vt:lpstr>Quick Sort - Example</vt:lpstr>
      <vt:lpstr>Quick Sort: Complexity analysis</vt:lpstr>
      <vt:lpstr>Quick Sort: Complexity analysis</vt:lpstr>
      <vt:lpstr>Quick Sort: Complexity analysis</vt:lpstr>
      <vt:lpstr>Quick Sort: Complexity analysis</vt:lpstr>
      <vt:lpstr>Quick Sort: Complexity analysis</vt:lpstr>
      <vt:lpstr>Quick Sort: Summary of Complexity analysis</vt:lpstr>
      <vt:lpstr>Merge Sort</vt:lpstr>
      <vt:lpstr>Merge Sort – How it Works?</vt:lpstr>
      <vt:lpstr>Merging two Sorted arrays</vt:lpstr>
      <vt:lpstr>Merge Sort – Example</vt:lpstr>
      <vt:lpstr>Merge Sort Program </vt:lpstr>
      <vt:lpstr>Merge Sort Program</vt:lpstr>
      <vt:lpstr>Merge Sort Program </vt:lpstr>
      <vt:lpstr>Merge Sort – Splitting Trace</vt:lpstr>
      <vt:lpstr>Merge Sort: Complexity analysis</vt:lpstr>
      <vt:lpstr>Quick Sort vs. Merge Sort</vt:lpstr>
      <vt:lpstr>Quick Sort vs. Merge Sort</vt:lpstr>
      <vt:lpstr>Slide 69</vt:lpstr>
    </vt:vector>
  </TitlesOfParts>
  <Company>IIT Kharagpur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and Data Structures</dc:title>
  <dc:creator>Debasis Samanta</dc:creator>
  <cp:lastModifiedBy>owner</cp:lastModifiedBy>
  <cp:revision>486</cp:revision>
  <dcterms:created xsi:type="dcterms:W3CDTF">2016-12-06T07:31:32Z</dcterms:created>
  <dcterms:modified xsi:type="dcterms:W3CDTF">2022-10-04T07:50:18Z</dcterms:modified>
</cp:coreProperties>
</file>